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5" r:id="rId3"/>
    <p:sldMasterId id="2147483698" r:id="rId4"/>
    <p:sldMasterId id="2147483711" r:id="rId5"/>
  </p:sldMasterIdLst>
  <p:notesMasterIdLst>
    <p:notesMasterId r:id="rId38"/>
  </p:notesMasterIdLst>
  <p:handoutMasterIdLst>
    <p:handoutMasterId r:id="rId39"/>
  </p:handoutMasterIdLst>
  <p:sldIdLst>
    <p:sldId id="801" r:id="rId6"/>
    <p:sldId id="670" r:id="rId7"/>
    <p:sldId id="664" r:id="rId8"/>
    <p:sldId id="805" r:id="rId9"/>
    <p:sldId id="806" r:id="rId10"/>
    <p:sldId id="818" r:id="rId11"/>
    <p:sldId id="819" r:id="rId12"/>
    <p:sldId id="979" r:id="rId13"/>
    <p:sldId id="1035" r:id="rId14"/>
    <p:sldId id="807" r:id="rId15"/>
    <p:sldId id="808" r:id="rId16"/>
    <p:sldId id="811" r:id="rId17"/>
    <p:sldId id="810" r:id="rId18"/>
    <p:sldId id="812" r:id="rId19"/>
    <p:sldId id="706" r:id="rId20"/>
    <p:sldId id="700" r:id="rId21"/>
    <p:sldId id="701" r:id="rId22"/>
    <p:sldId id="677" r:id="rId23"/>
    <p:sldId id="680" r:id="rId24"/>
    <p:sldId id="770" r:id="rId25"/>
    <p:sldId id="771" r:id="rId26"/>
    <p:sldId id="957" r:id="rId27"/>
    <p:sldId id="678" r:id="rId28"/>
    <p:sldId id="702" r:id="rId29"/>
    <p:sldId id="691" r:id="rId30"/>
    <p:sldId id="1042" r:id="rId31"/>
    <p:sldId id="708" r:id="rId32"/>
    <p:sldId id="684" r:id="rId33"/>
    <p:sldId id="683" r:id="rId34"/>
    <p:sldId id="950" r:id="rId35"/>
    <p:sldId id="704" r:id="rId36"/>
    <p:sldId id="816" r:id="rId37"/>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66FF33"/>
    <a:srgbClr val="FF0000"/>
    <a:srgbClr val="0066FF"/>
    <a:srgbClr val="FFFF00"/>
    <a:srgbClr val="C0C0C0"/>
    <a:srgbClr val="DDDDDD"/>
    <a:srgbClr val="000000"/>
    <a:srgbClr val="FFFFF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602" autoAdjust="0"/>
  </p:normalViewPr>
  <p:slideViewPr>
    <p:cSldViewPr snapToGrid="0" snapToObjects="1">
      <p:cViewPr varScale="1">
        <p:scale>
          <a:sx n="61" d="100"/>
          <a:sy n="61" d="100"/>
        </p:scale>
        <p:origin x="930" y="60"/>
      </p:cViewPr>
      <p:guideLst>
        <p:guide orient="horz" pos="2160"/>
        <p:guide pos="2880"/>
      </p:guideLst>
    </p:cSldViewPr>
  </p:slid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86" d="100"/>
          <a:sy n="86" d="100"/>
        </p:scale>
        <p:origin x="3744"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E7ACC01D-6635-46F0-9EEB-3DFF757712A2}" type="datetimeFigureOut">
              <a:rPr lang="en-US" smtClean="0"/>
              <a:pPr/>
              <a:t>7/2/2025</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9BCE8162-ACB7-4703-9694-372A3FE176AD}" type="slidenum">
              <a:rPr lang="en-US" smtClean="0"/>
              <a:pPr/>
              <a:t>‹#›</a:t>
            </a:fld>
            <a:endParaRPr lang="en-US"/>
          </a:p>
        </p:txBody>
      </p:sp>
    </p:spTree>
    <p:extLst>
      <p:ext uri="{BB962C8B-B14F-4D97-AF65-F5344CB8AC3E}">
        <p14:creationId xmlns:p14="http://schemas.microsoft.com/office/powerpoint/2010/main" val="3451194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499E9FBE-7BE8-4DEE-8580-EB551673694B}" type="datetimeFigureOut">
              <a:rPr lang="en-US" smtClean="0"/>
              <a:pPr/>
              <a:t>7/2/2025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0318E271-496A-42FE-8D60-15B7B28CB68D}" type="slidenum">
              <a:rPr lang="en-US" smtClean="0"/>
              <a:pPr/>
              <a:t>‹#›</a:t>
            </a:fld>
            <a:endParaRPr lang="en-US"/>
          </a:p>
        </p:txBody>
      </p:sp>
    </p:spTree>
    <p:extLst>
      <p:ext uri="{BB962C8B-B14F-4D97-AF65-F5344CB8AC3E}">
        <p14:creationId xmlns:p14="http://schemas.microsoft.com/office/powerpoint/2010/main" val="351081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FACF03F6-4853-4C3E-873F-A282B1C6AE64}" type="slidenum">
              <a:rPr lang="en-US" smtClean="0"/>
              <a:t>2</a:t>
            </a:fld>
            <a:endParaRPr lang="en-US"/>
          </a:p>
        </p:txBody>
      </p:sp>
    </p:spTree>
    <p:extLst>
      <p:ext uri="{BB962C8B-B14F-4D97-AF65-F5344CB8AC3E}">
        <p14:creationId xmlns:p14="http://schemas.microsoft.com/office/powerpoint/2010/main" val="295678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18E271-496A-42FE-8D60-15B7B28CB68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918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18E271-496A-42FE-8D60-15B7B28CB68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3381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https://www.arduino.cc/en/Tutorial/Foundations/DigitalPins: </a:t>
            </a:r>
          </a:p>
          <a:p>
            <a:r>
              <a:rPr lang="en-US" b="1" i="0" dirty="0">
                <a:solidFill>
                  <a:srgbClr val="000000"/>
                </a:solidFill>
                <a:effectLst/>
                <a:latin typeface="Open Sans" panose="020B0604020202020204" pitchFamily="34" charset="0"/>
              </a:rPr>
              <a:t>NOTE:</a:t>
            </a:r>
            <a:r>
              <a:rPr lang="en-US" b="0" i="0" dirty="0">
                <a:solidFill>
                  <a:srgbClr val="000000"/>
                </a:solidFill>
                <a:effectLst/>
                <a:latin typeface="Open Sans" panose="020B0604020202020204" pitchFamily="34" charset="0"/>
              </a:rPr>
              <a:t> Digital pin 13 is harder to use as a digital input than the other digital pins because it has an LED and resistor attached to it that's soldered to the board on most boards. If you enable its internal 20k pull-up resistor, it will hang at around 1.7V instead of the expected 5V because the onboard LED and series resistor pull the voltage level down, meaning it always returns LOW. If you must use pin 13 as a digital input, set its </a:t>
            </a:r>
            <a:r>
              <a:rPr lang="en-US" b="0" i="0" dirty="0" err="1">
                <a:solidFill>
                  <a:srgbClr val="000000"/>
                </a:solidFill>
                <a:effectLst/>
                <a:latin typeface="Open Sans" panose="020B0604020202020204" pitchFamily="34" charset="0"/>
              </a:rPr>
              <a:t>pinMode</a:t>
            </a:r>
            <a:r>
              <a:rPr lang="en-US" b="0" i="0" dirty="0">
                <a:solidFill>
                  <a:srgbClr val="000000"/>
                </a:solidFill>
                <a:effectLst/>
                <a:latin typeface="Open Sans" panose="020B0604020202020204" pitchFamily="34" charset="0"/>
              </a:rPr>
              <a:t>() to INPUT and use an external pull down resistor.</a:t>
            </a:r>
            <a:endParaRPr lang="en-US" dirty="0"/>
          </a:p>
        </p:txBody>
      </p:sp>
      <p:sp>
        <p:nvSpPr>
          <p:cNvPr id="4" name="Slide Number Placeholder 3"/>
          <p:cNvSpPr>
            <a:spLocks noGrp="1"/>
          </p:cNvSpPr>
          <p:nvPr>
            <p:ph type="sldNum" sz="quarter" idx="5"/>
          </p:nvPr>
        </p:nvSpPr>
        <p:spPr/>
        <p:txBody>
          <a:bodyPr/>
          <a:lstStyle/>
          <a:p>
            <a:fld id="{0318E271-496A-42FE-8D60-15B7B28CB68D}" type="slidenum">
              <a:rPr lang="en-US" smtClean="0"/>
              <a:pPr/>
              <a:t>13</a:t>
            </a:fld>
            <a:endParaRPr lang="en-US"/>
          </a:p>
        </p:txBody>
      </p:sp>
    </p:spTree>
    <p:extLst>
      <p:ext uri="{BB962C8B-B14F-4D97-AF65-F5344CB8AC3E}">
        <p14:creationId xmlns:p14="http://schemas.microsoft.com/office/powerpoint/2010/main" val="1041047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18E271-496A-42FE-8D60-15B7B28CB68D}" type="slidenum">
              <a:rPr lang="en-US" smtClean="0"/>
              <a:pPr/>
              <a:t>16</a:t>
            </a:fld>
            <a:endParaRPr lang="en-US"/>
          </a:p>
        </p:txBody>
      </p:sp>
    </p:spTree>
    <p:extLst>
      <p:ext uri="{BB962C8B-B14F-4D97-AF65-F5344CB8AC3E}">
        <p14:creationId xmlns:p14="http://schemas.microsoft.com/office/powerpoint/2010/main" val="404222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318E271-496A-42FE-8D60-15B7B28CB68D}" type="slidenum">
              <a:rPr lang="en-US" smtClean="0"/>
              <a:pPr/>
              <a:t>17</a:t>
            </a:fld>
            <a:endParaRPr lang="en-US"/>
          </a:p>
        </p:txBody>
      </p:sp>
    </p:spTree>
    <p:extLst>
      <p:ext uri="{BB962C8B-B14F-4D97-AF65-F5344CB8AC3E}">
        <p14:creationId xmlns:p14="http://schemas.microsoft.com/office/powerpoint/2010/main" val="3424120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318E271-496A-42FE-8D60-15B7B28CB68D}" type="slidenum">
              <a:rPr lang="en-US" smtClean="0"/>
              <a:pPr/>
              <a:t>23</a:t>
            </a:fld>
            <a:endParaRPr lang="en-US"/>
          </a:p>
        </p:txBody>
      </p:sp>
    </p:spTree>
    <p:extLst>
      <p:ext uri="{BB962C8B-B14F-4D97-AF65-F5344CB8AC3E}">
        <p14:creationId xmlns:p14="http://schemas.microsoft.com/office/powerpoint/2010/main" val="3568049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18E271-496A-42FE-8D60-15B7B28CB68D}" type="slidenum">
              <a:rPr lang="en-US" smtClean="0"/>
              <a:pPr/>
              <a:t>30</a:t>
            </a:fld>
            <a:endParaRPr lang="en-US"/>
          </a:p>
        </p:txBody>
      </p:sp>
    </p:spTree>
    <p:extLst>
      <p:ext uri="{BB962C8B-B14F-4D97-AF65-F5344CB8AC3E}">
        <p14:creationId xmlns:p14="http://schemas.microsoft.com/office/powerpoint/2010/main" val="1278365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18E271-496A-42FE-8D60-15B7B28CB68D}" type="slidenum">
              <a:rPr lang="en-US" smtClean="0"/>
              <a:pPr/>
              <a:t>32</a:t>
            </a:fld>
            <a:endParaRPr lang="en-US"/>
          </a:p>
        </p:txBody>
      </p:sp>
    </p:spTree>
    <p:extLst>
      <p:ext uri="{BB962C8B-B14F-4D97-AF65-F5344CB8AC3E}">
        <p14:creationId xmlns:p14="http://schemas.microsoft.com/office/powerpoint/2010/main" val="446516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lang="en-US" sz="4400" kern="1200" baseline="0" dirty="0">
                <a:solidFill>
                  <a:schemeClr val="accent2"/>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E1B6237-FA48-4707-83C6-18CA1EB5F815}" type="datetime1">
              <a:rPr lang="en-US" smtClean="0"/>
              <a:pPr/>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B0374-A2EC-B245-84D0-2DC6DF66F661}" type="slidenum">
              <a:rPr lang="en-US" smtClean="0"/>
              <a:pPr/>
              <a:t>‹#›</a:t>
            </a:fld>
            <a:endParaRPr lang="en-US"/>
          </a:p>
        </p:txBody>
      </p:sp>
    </p:spTree>
    <p:extLst>
      <p:ext uri="{BB962C8B-B14F-4D97-AF65-F5344CB8AC3E}">
        <p14:creationId xmlns:p14="http://schemas.microsoft.com/office/powerpoint/2010/main" val="1205318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kern="1200" baseline="0" dirty="0">
                <a:solidFill>
                  <a:schemeClr val="accent2"/>
                </a:solidFill>
                <a:latin typeface="+mj-lt"/>
                <a:ea typeface="+mj-ea"/>
                <a:cs typeface="+mj-cs"/>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DEA56F-A8B3-48E1-9988-224BB69E2148}" type="datetime1">
              <a:rPr lang="en-US" smtClean="0"/>
              <a:pPr/>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B0374-A2EC-B245-84D0-2DC6DF66F661}" type="slidenum">
              <a:rPr lang="en-US" smtClean="0"/>
              <a:pPr/>
              <a:t>‹#›</a:t>
            </a:fld>
            <a:endParaRPr lang="en-US"/>
          </a:p>
        </p:txBody>
      </p:sp>
    </p:spTree>
    <p:extLst>
      <p:ext uri="{BB962C8B-B14F-4D97-AF65-F5344CB8AC3E}">
        <p14:creationId xmlns:p14="http://schemas.microsoft.com/office/powerpoint/2010/main" val="2520654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normAutofit/>
          </a:bodyPr>
          <a:lstStyle>
            <a:lvl1pPr>
              <a:defRPr lang="en-US" sz="4400" kern="1200" baseline="0" dirty="0">
                <a:solidFill>
                  <a:schemeClr val="accent2"/>
                </a:solidFill>
                <a:latin typeface="+mj-lt"/>
                <a:ea typeface="+mj-ea"/>
                <a:cs typeface="+mj-cs"/>
              </a:defRPr>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A39222-E6B8-466F-AB65-31C5915B87AF}" type="datetime1">
              <a:rPr lang="en-US" smtClean="0"/>
              <a:pPr/>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B0374-A2EC-B245-84D0-2DC6DF66F661}" type="slidenum">
              <a:rPr lang="en-US" smtClean="0"/>
              <a:pPr/>
              <a:t>‹#›</a:t>
            </a:fld>
            <a:endParaRPr lang="en-US"/>
          </a:p>
        </p:txBody>
      </p:sp>
    </p:spTree>
    <p:extLst>
      <p:ext uri="{BB962C8B-B14F-4D97-AF65-F5344CB8AC3E}">
        <p14:creationId xmlns:p14="http://schemas.microsoft.com/office/powerpoint/2010/main" val="2570009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lang="en-US" sz="4400" kern="1200" baseline="0" dirty="0">
                <a:solidFill>
                  <a:schemeClr val="accent2"/>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256475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89615"/>
          </a:xfrm>
          <a:prstGeom prst="rect">
            <a:avLst/>
          </a:prstGeom>
        </p:spPr>
        <p:txBody>
          <a:bodyPr/>
          <a:lstStyle>
            <a:lvl1pPr>
              <a:defRPr baseline="0">
                <a:solidFill>
                  <a:schemeClr val="accent2"/>
                </a:solidFill>
              </a:defRPr>
            </a:lvl1pPr>
          </a:lstStyle>
          <a:p>
            <a:r>
              <a:rPr lang="en-US" dirty="0"/>
              <a:t>Click to edit Master title style</a:t>
            </a:r>
          </a:p>
        </p:txBody>
      </p:sp>
      <p:sp>
        <p:nvSpPr>
          <p:cNvPr id="3" name="Content Placeholder 2"/>
          <p:cNvSpPr>
            <a:spLocks noGrp="1"/>
          </p:cNvSpPr>
          <p:nvPr>
            <p:ph idx="1"/>
          </p:nvPr>
        </p:nvSpPr>
        <p:spPr>
          <a:xfrm>
            <a:off x="457200" y="1210962"/>
            <a:ext cx="8229600" cy="4582785"/>
          </a:xfrm>
          <a:prstGeom prst="rect">
            <a:avLst/>
          </a:prstGeom>
        </p:spPr>
        <p:txBody>
          <a:bodyPr/>
          <a:lstStyle>
            <a:lvl1pPr>
              <a:defRPr baseline="0">
                <a:solidFill>
                  <a:schemeClr val="accent3">
                    <a:lumMod val="50000"/>
                  </a:schemeClr>
                </a:solidFill>
              </a:defRPr>
            </a:lvl1pPr>
            <a:lvl2pPr>
              <a:defRPr baseline="0">
                <a:solidFill>
                  <a:schemeClr val="accent1">
                    <a:lumMod val="75000"/>
                  </a:schemeClr>
                </a:solidFill>
              </a:defRPr>
            </a:lvl2pPr>
            <a:lvl3pPr>
              <a:defRPr>
                <a:solidFill>
                  <a:schemeClr val="accent6">
                    <a:lumMod val="50000"/>
                  </a:schemeClr>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9240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lang="en-US" sz="4400" kern="1200" baseline="0" dirty="0">
                <a:solidFill>
                  <a:schemeClr val="accent2"/>
                </a:solidFill>
                <a:latin typeface="+mj-lt"/>
                <a:ea typeface="+mj-ea"/>
                <a:cs typeface="+mj-cs"/>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06655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lang="en-US" sz="4400" kern="1200" baseline="0" dirty="0">
                <a:solidFill>
                  <a:schemeClr val="accent2"/>
                </a:solidFill>
                <a:latin typeface="+mj-lt"/>
                <a:ea typeface="+mj-ea"/>
                <a:cs typeface="+mj-cs"/>
              </a:defRPr>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solidFill>
                  <a:schemeClr val="accent3">
                    <a:lumMod val="75000"/>
                  </a:schemeClr>
                </a:solidFill>
              </a:defRPr>
            </a:lvl1pPr>
            <a:lvl2pPr>
              <a:defRPr sz="2400">
                <a:solidFill>
                  <a:schemeClr val="accent1">
                    <a:lumMod val="75000"/>
                  </a:schemeClr>
                </a:solidFill>
              </a:defRPr>
            </a:lvl2pPr>
            <a:lvl3pPr>
              <a:defRPr sz="2000">
                <a:solidFill>
                  <a:schemeClr val="accent6">
                    <a:lumMod val="50000"/>
                  </a:schemeClr>
                </a:solidFill>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lang="en-US" sz="2800" kern="1200" dirty="0">
                <a:solidFill>
                  <a:schemeClr val="accent3">
                    <a:lumMod val="75000"/>
                  </a:schemeClr>
                </a:solidFill>
                <a:latin typeface="+mn-lt"/>
                <a:ea typeface="+mn-ea"/>
                <a:cs typeface="+mn-cs"/>
              </a:defRPr>
            </a:lvl1pPr>
            <a:lvl2pPr>
              <a:defRPr lang="en-US" sz="2400" kern="1200" dirty="0">
                <a:solidFill>
                  <a:schemeClr val="accent1">
                    <a:lumMod val="75000"/>
                  </a:schemeClr>
                </a:solidFill>
                <a:latin typeface="+mn-lt"/>
                <a:ea typeface="+mn-ea"/>
                <a:cs typeface="+mn-cs"/>
              </a:defRPr>
            </a:lvl2pPr>
            <a:lvl3pPr>
              <a:defRPr lang="en-US" sz="2000" kern="1200" dirty="0">
                <a:solidFill>
                  <a:schemeClr val="accent6">
                    <a:lumMod val="50000"/>
                  </a:schemeClr>
                </a:solidFill>
                <a:latin typeface="+mn-lt"/>
                <a:ea typeface="+mn-ea"/>
                <a:cs typeface="+mn-cs"/>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3478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lang="en-US" sz="4400" kern="1200" baseline="0" dirty="0">
                <a:solidFill>
                  <a:schemeClr val="accent2"/>
                </a:solidFill>
                <a:latin typeface="+mj-lt"/>
                <a:ea typeface="+mj-ea"/>
                <a:cs typeface="+mj-cs"/>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solidFill>
                  <a:srgbClr val="00B050"/>
                </a:solidFill>
              </a:defRPr>
            </a:lvl1pPr>
            <a:lvl2pPr>
              <a:defRPr sz="2000">
                <a:solidFill>
                  <a:schemeClr val="accent1">
                    <a:lumMod val="75000"/>
                  </a:schemeClr>
                </a:solidFill>
              </a:defRPr>
            </a:lvl2pPr>
            <a:lvl3pPr>
              <a:defRPr sz="1800">
                <a:solidFill>
                  <a:schemeClr val="accent6">
                    <a:lumMod val="50000"/>
                  </a:schemeClr>
                </a:solidFill>
              </a:defRPr>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marL="342900" indent="-342900">
              <a:defRPr lang="en-US" sz="2400" kern="1200" dirty="0">
                <a:solidFill>
                  <a:srgbClr val="00B050"/>
                </a:solidFill>
                <a:latin typeface="+mn-lt"/>
                <a:ea typeface="+mn-ea"/>
                <a:cs typeface="+mn-cs"/>
              </a:defRPr>
            </a:lvl1pPr>
            <a:lvl2pPr marL="742950" indent="-285750">
              <a:defRPr lang="en-US" sz="2000" kern="1200" dirty="0">
                <a:solidFill>
                  <a:schemeClr val="accent1">
                    <a:lumMod val="75000"/>
                  </a:schemeClr>
                </a:solidFill>
                <a:latin typeface="+mn-lt"/>
                <a:ea typeface="+mn-ea"/>
                <a:cs typeface="+mn-cs"/>
              </a:defRPr>
            </a:lvl2pPr>
            <a:lvl3pPr marL="1143000" indent="-228600">
              <a:defRPr lang="en-US" sz="1800" kern="1200" dirty="0">
                <a:solidFill>
                  <a:schemeClr val="accent6">
                    <a:lumMod val="50000"/>
                  </a:schemeClr>
                </a:solidFill>
                <a:latin typeface="+mn-lt"/>
                <a:ea typeface="+mn-ea"/>
                <a:cs typeface="+mn-cs"/>
              </a:defRPr>
            </a:lvl3pPr>
            <a:lvl4pPr>
              <a:defRPr sz="1600"/>
            </a:lvl4pPr>
            <a:lvl5pPr>
              <a:defRPr sz="1600"/>
            </a:lvl5pPr>
            <a:lvl6pPr>
              <a:defRPr sz="1600"/>
            </a:lvl6pPr>
            <a:lvl7pPr>
              <a:defRPr sz="1600"/>
            </a:lvl7pPr>
            <a:lvl8pPr>
              <a:defRPr sz="1600"/>
            </a:lvl8pPr>
            <a:lvl9pPr>
              <a:defRPr sz="1600"/>
            </a:lvl9pPr>
          </a:lstStyle>
          <a:p>
            <a:pPr marL="342900" lvl="0" indent="-342900" algn="l" defTabSz="457200" rtl="0" eaLnBrk="1" latinLnBrk="0" hangingPunct="1">
              <a:spcBef>
                <a:spcPct val="20000"/>
              </a:spcBef>
              <a:buFont typeface="Arial"/>
              <a:buChar char="•"/>
            </a:pPr>
            <a:r>
              <a:rPr lang="en-US" dirty="0"/>
              <a:t>Click to edit Master text styles</a:t>
            </a:r>
          </a:p>
          <a:p>
            <a:pPr marL="742950" lvl="1" indent="-285750" algn="l" defTabSz="457200" rtl="0" eaLnBrk="1" latinLnBrk="0" hangingPunct="1">
              <a:spcBef>
                <a:spcPct val="20000"/>
              </a:spcBef>
              <a:buFont typeface="Arial"/>
              <a:buChar char="–"/>
            </a:pPr>
            <a:r>
              <a:rPr lang="en-US" dirty="0"/>
              <a:t>Second level</a:t>
            </a:r>
          </a:p>
          <a:p>
            <a:pPr marL="1143000" lvl="2" indent="-228600" algn="l" defTabSz="457200" rtl="0" eaLnBrk="1" latinLnBrk="0" hangingPunct="1">
              <a:spcBef>
                <a:spcPct val="20000"/>
              </a:spcBef>
              <a:buFont typeface="Arial"/>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6340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lang="en-US" sz="4400" kern="1200" baseline="0" dirty="0">
                <a:solidFill>
                  <a:schemeClr val="accent2"/>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9382796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6329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lang="en-US" sz="3600" kern="1200" baseline="0" dirty="0">
                <a:solidFill>
                  <a:srgbClr val="00B050"/>
                </a:solidFill>
                <a:latin typeface="+mj-lt"/>
                <a:ea typeface="+mj-ea"/>
                <a:cs typeface="+mj-cs"/>
              </a:defRPr>
            </a:lvl1pPr>
            <a:lvl2pPr>
              <a:defRPr sz="2800">
                <a:solidFill>
                  <a:schemeClr val="accent1">
                    <a:lumMod val="75000"/>
                  </a:schemeClr>
                </a:solidFill>
              </a:defRPr>
            </a:lvl2pPr>
            <a:lvl3pPr>
              <a:defRPr sz="2400">
                <a:solidFill>
                  <a:schemeClr val="accent6">
                    <a:lumMod val="50000"/>
                  </a:schemeClr>
                </a:solidFill>
              </a:defRPr>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90400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kern="1200" baseline="0" dirty="0">
                <a:solidFill>
                  <a:schemeClr val="accent2"/>
                </a:soli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4779ED-06FA-4FCE-9AE4-9F245D6DA23C}" type="datetime1">
              <a:rPr lang="en-US" smtClean="0"/>
              <a:pPr/>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B0374-A2EC-B245-84D0-2DC6DF66F661}" type="slidenum">
              <a:rPr lang="en-US" smtClean="0"/>
              <a:pPr/>
              <a:t>‹#›</a:t>
            </a:fld>
            <a:endParaRPr lang="en-US"/>
          </a:p>
        </p:txBody>
      </p:sp>
    </p:spTree>
    <p:extLst>
      <p:ext uri="{BB962C8B-B14F-4D97-AF65-F5344CB8AC3E}">
        <p14:creationId xmlns:p14="http://schemas.microsoft.com/office/powerpoint/2010/main" val="9620509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279731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6362781-8026-4313-811C-BBEDC4B18F49}" type="datetime1">
              <a:rPr lang="en-US" smtClean="0"/>
              <a:pPr/>
              <a:t>7/2/2025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7E5A0CD-5DB2-A448-9B00-A28E358BABC7}" type="slidenum">
              <a:rPr lang="en-US" smtClean="0"/>
              <a:pPr/>
              <a:t>‹#›</a:t>
            </a:fld>
            <a:endParaRPr lang="en-US"/>
          </a:p>
        </p:txBody>
      </p:sp>
    </p:spTree>
    <p:extLst>
      <p:ext uri="{BB962C8B-B14F-4D97-AF65-F5344CB8AC3E}">
        <p14:creationId xmlns:p14="http://schemas.microsoft.com/office/powerpoint/2010/main" val="14345032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C732300-8F2D-4BD1-A3AF-E4BA408DAC90}" type="datetime1">
              <a:rPr lang="en-US" smtClean="0"/>
              <a:pPr/>
              <a:t>7/2/2025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7E5A0CD-5DB2-A448-9B00-A28E358BABC7}" type="slidenum">
              <a:rPr lang="en-US" smtClean="0"/>
              <a:pPr/>
              <a:t>‹#›</a:t>
            </a:fld>
            <a:endParaRPr lang="en-US"/>
          </a:p>
        </p:txBody>
      </p:sp>
    </p:spTree>
    <p:extLst>
      <p:ext uri="{BB962C8B-B14F-4D97-AF65-F5344CB8AC3E}">
        <p14:creationId xmlns:p14="http://schemas.microsoft.com/office/powerpoint/2010/main" val="1916639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lang="en-US" sz="4400" kern="1200" baseline="0" dirty="0">
                <a:solidFill>
                  <a:schemeClr val="accent2"/>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739860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89615"/>
          </a:xfrm>
          <a:prstGeom prst="rect">
            <a:avLst/>
          </a:prstGeom>
        </p:spPr>
        <p:txBody>
          <a:bodyPr/>
          <a:lstStyle>
            <a:lvl1pPr>
              <a:defRPr baseline="0">
                <a:solidFill>
                  <a:schemeClr val="accent2"/>
                </a:solidFill>
              </a:defRPr>
            </a:lvl1pPr>
          </a:lstStyle>
          <a:p>
            <a:r>
              <a:rPr lang="en-US" dirty="0"/>
              <a:t>Click to edit Master title style</a:t>
            </a:r>
          </a:p>
        </p:txBody>
      </p:sp>
      <p:sp>
        <p:nvSpPr>
          <p:cNvPr id="3" name="Content Placeholder 2"/>
          <p:cNvSpPr>
            <a:spLocks noGrp="1"/>
          </p:cNvSpPr>
          <p:nvPr>
            <p:ph idx="1"/>
          </p:nvPr>
        </p:nvSpPr>
        <p:spPr>
          <a:xfrm>
            <a:off x="457200" y="1349298"/>
            <a:ext cx="8229600" cy="4560848"/>
          </a:xfrm>
          <a:prstGeom prst="rect">
            <a:avLst/>
          </a:prstGeom>
        </p:spPr>
        <p:txBody>
          <a:bodyPr/>
          <a:lstStyle>
            <a:lvl1pPr>
              <a:defRPr baseline="0">
                <a:solidFill>
                  <a:schemeClr val="accent3">
                    <a:lumMod val="50000"/>
                  </a:schemeClr>
                </a:solidFill>
              </a:defRPr>
            </a:lvl1pPr>
            <a:lvl2pPr>
              <a:defRPr baseline="0">
                <a:solidFill>
                  <a:schemeClr val="accent1">
                    <a:lumMod val="75000"/>
                  </a:schemeClr>
                </a:solidFill>
              </a:defRPr>
            </a:lvl2pPr>
            <a:lvl3pPr>
              <a:defRPr>
                <a:solidFill>
                  <a:schemeClr val="accent6">
                    <a:lumMod val="50000"/>
                  </a:schemeClr>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4178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lang="en-US" sz="4400" kern="1200" baseline="0" dirty="0">
                <a:solidFill>
                  <a:schemeClr val="accent2"/>
                </a:solidFill>
                <a:latin typeface="+mj-lt"/>
                <a:ea typeface="+mj-ea"/>
                <a:cs typeface="+mj-cs"/>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16129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lang="en-US" sz="4400" kern="1200" baseline="0" dirty="0">
                <a:solidFill>
                  <a:schemeClr val="accent2"/>
                </a:solidFill>
                <a:latin typeface="+mj-lt"/>
                <a:ea typeface="+mj-ea"/>
                <a:cs typeface="+mj-cs"/>
              </a:defRPr>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solidFill>
                  <a:srgbClr val="00B050"/>
                </a:solidFill>
              </a:defRPr>
            </a:lvl1pPr>
            <a:lvl2pPr>
              <a:defRPr sz="2400">
                <a:solidFill>
                  <a:schemeClr val="accent1">
                    <a:lumMod val="75000"/>
                  </a:schemeClr>
                </a:solidFil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marL="342900" indent="-342900">
              <a:defRPr lang="en-US" sz="2800" kern="1200" dirty="0">
                <a:solidFill>
                  <a:srgbClr val="00B050"/>
                </a:solidFill>
                <a:latin typeface="+mn-lt"/>
                <a:ea typeface="+mn-ea"/>
                <a:cs typeface="+mn-cs"/>
              </a:defRPr>
            </a:lvl1pPr>
            <a:lvl2pPr marL="742950" indent="-285750">
              <a:defRPr lang="en-US" sz="2400" kern="1200" dirty="0">
                <a:solidFill>
                  <a:schemeClr val="accent1">
                    <a:lumMod val="75000"/>
                  </a:schemeClr>
                </a:solidFill>
                <a:latin typeface="+mn-lt"/>
                <a:ea typeface="+mn-ea"/>
                <a:cs typeface="+mn-cs"/>
              </a:defRPr>
            </a:lvl2pPr>
            <a:lvl3pPr>
              <a:defRPr sz="2000"/>
            </a:lvl3pPr>
            <a:lvl4pPr>
              <a:defRPr sz="1800"/>
            </a:lvl4pPr>
            <a:lvl5pPr>
              <a:defRPr sz="1800"/>
            </a:lvl5pPr>
            <a:lvl6pPr>
              <a:defRPr sz="1800"/>
            </a:lvl6pPr>
            <a:lvl7pPr>
              <a:defRPr sz="1800"/>
            </a:lvl7pPr>
            <a:lvl8pPr>
              <a:defRPr sz="1800"/>
            </a:lvl8pPr>
            <a:lvl9pPr>
              <a:defRPr sz="1800"/>
            </a:lvl9pPr>
          </a:lstStyle>
          <a:p>
            <a:pPr marL="342900" lvl="0" indent="-342900" algn="l" defTabSz="457200" rtl="0" eaLnBrk="1" latinLnBrk="0" hangingPunct="1">
              <a:spcBef>
                <a:spcPct val="20000"/>
              </a:spcBef>
              <a:buFont typeface="Arial"/>
              <a:buChar char="•"/>
            </a:pPr>
            <a:r>
              <a:rPr lang="en-US" dirty="0"/>
              <a:t>Click to edit Master text styles</a:t>
            </a:r>
          </a:p>
          <a:p>
            <a:pPr marL="742950" lvl="1" indent="-285750" algn="l" defTabSz="457200" rtl="0" eaLnBrk="1" latinLnBrk="0" hangingPunct="1">
              <a:spcBef>
                <a:spcPct val="20000"/>
              </a:spcBef>
              <a:buFont typeface="Arial"/>
              <a:buChar char="–"/>
            </a:pPr>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37377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lang="en-US" sz="4400" kern="1200" baseline="0" dirty="0">
                <a:solidFill>
                  <a:schemeClr val="accent2"/>
                </a:solidFill>
                <a:latin typeface="+mj-lt"/>
                <a:ea typeface="+mj-ea"/>
                <a:cs typeface="+mj-cs"/>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solidFill>
                  <a:srgbClr val="00B050"/>
                </a:solidFill>
              </a:defRPr>
            </a:lvl1pPr>
            <a:lvl2pPr>
              <a:defRPr sz="2000">
                <a:solidFill>
                  <a:schemeClr val="accent1"/>
                </a:solidFill>
              </a:defRPr>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marL="342900" indent="-342900">
              <a:defRPr lang="en-US" sz="2400" kern="1200" dirty="0">
                <a:solidFill>
                  <a:srgbClr val="00B050"/>
                </a:solidFill>
                <a:latin typeface="+mn-lt"/>
                <a:ea typeface="+mn-ea"/>
                <a:cs typeface="+mn-cs"/>
              </a:defRPr>
            </a:lvl1pPr>
            <a:lvl2pPr marL="742950" indent="-285750">
              <a:defRPr lang="en-US" sz="2000" kern="1200" dirty="0">
                <a:solidFill>
                  <a:schemeClr val="accent1"/>
                </a:solidFill>
                <a:latin typeface="+mn-lt"/>
                <a:ea typeface="+mn-ea"/>
                <a:cs typeface="+mn-cs"/>
              </a:defRPr>
            </a:lvl2pPr>
            <a:lvl3pPr>
              <a:defRPr sz="1800"/>
            </a:lvl3pPr>
            <a:lvl4pPr>
              <a:defRPr sz="1600"/>
            </a:lvl4pPr>
            <a:lvl5pPr>
              <a:defRPr sz="1600"/>
            </a:lvl5pPr>
            <a:lvl6pPr>
              <a:defRPr sz="1600"/>
            </a:lvl6pPr>
            <a:lvl7pPr>
              <a:defRPr sz="1600"/>
            </a:lvl7pPr>
            <a:lvl8pPr>
              <a:defRPr sz="1600"/>
            </a:lvl8pPr>
            <a:lvl9pPr>
              <a:defRPr sz="1600"/>
            </a:lvl9pPr>
          </a:lstStyle>
          <a:p>
            <a:pPr marL="342900" lvl="0" indent="-342900" algn="l" defTabSz="457200" rtl="0" eaLnBrk="1" latinLnBrk="0" hangingPunct="1">
              <a:spcBef>
                <a:spcPct val="20000"/>
              </a:spcBef>
              <a:buFont typeface="Arial"/>
              <a:buChar char="•"/>
            </a:pPr>
            <a:r>
              <a:rPr lang="en-US" dirty="0"/>
              <a:t>Click to edit Master text styles</a:t>
            </a:r>
          </a:p>
          <a:p>
            <a:pPr marL="742950" lvl="1" indent="-285750" algn="l" defTabSz="457200" rtl="0" eaLnBrk="1" latinLnBrk="0" hangingPunct="1">
              <a:spcBef>
                <a:spcPct val="20000"/>
              </a:spcBef>
              <a:buFont typeface="Arial"/>
              <a:buChar char="–"/>
            </a:pPr>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48563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8735"/>
            <a:ext cx="8229600" cy="804519"/>
          </a:xfrm>
          <a:prstGeom prst="rect">
            <a:avLst/>
          </a:prstGeom>
        </p:spPr>
        <p:txBody>
          <a:bodyPr/>
          <a:lstStyle>
            <a:lvl1pPr>
              <a:defRPr lang="en-US" sz="4400" kern="1200" baseline="0" dirty="0">
                <a:solidFill>
                  <a:schemeClr val="accent2"/>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35330186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967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759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D1E594B-1C3E-4FB2-86AF-A48EBA672CDA}" type="datetime1">
              <a:rPr lang="en-US" smtClean="0"/>
              <a:pPr/>
              <a:t>7/2/2025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7E5A0CD-5DB2-A448-9B00-A28E358BABC7}" type="slidenum">
              <a:rPr lang="en-US" smtClean="0"/>
              <a:pPr/>
              <a:t>‹#›</a:t>
            </a:fld>
            <a:endParaRPr lang="en-US"/>
          </a:p>
        </p:txBody>
      </p:sp>
    </p:spTree>
    <p:extLst>
      <p:ext uri="{BB962C8B-B14F-4D97-AF65-F5344CB8AC3E}">
        <p14:creationId xmlns:p14="http://schemas.microsoft.com/office/powerpoint/2010/main" val="7244752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5275853-81DC-4B24-BB0A-F8BCA7BB4355}" type="datetime1">
              <a:rPr lang="en-US" smtClean="0"/>
              <a:pPr/>
              <a:t>7/2/2025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7E5A0CD-5DB2-A448-9B00-A28E358BABC7}" type="slidenum">
              <a:rPr lang="en-US" smtClean="0"/>
              <a:pPr/>
              <a:t>‹#›</a:t>
            </a:fld>
            <a:endParaRPr lang="en-US"/>
          </a:p>
        </p:txBody>
      </p:sp>
    </p:spTree>
    <p:extLst>
      <p:ext uri="{BB962C8B-B14F-4D97-AF65-F5344CB8AC3E}">
        <p14:creationId xmlns:p14="http://schemas.microsoft.com/office/powerpoint/2010/main" val="30206449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lang="en-US" sz="4400" kern="1200" baseline="0" dirty="0">
                <a:solidFill>
                  <a:schemeClr val="accent2"/>
                </a:solidFill>
                <a:latin typeface="+mj-lt"/>
                <a:ea typeface="+mj-ea"/>
                <a:cs typeface="+mj-cs"/>
              </a:defRPr>
            </a:lvl1pPr>
          </a:lstStyle>
          <a:p>
            <a:r>
              <a:rPr lang="en-US" dirty="0"/>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6362781-8026-4313-811C-BBEDC4B18F49}" type="datetime1">
              <a:rPr lang="en-US" smtClean="0"/>
              <a:pPr/>
              <a:t>7/2/2025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7E5A0CD-5DB2-A448-9B00-A28E358BABC7}" type="slidenum">
              <a:rPr lang="en-US" smtClean="0"/>
              <a:pPr/>
              <a:t>‹#›</a:t>
            </a:fld>
            <a:endParaRPr lang="en-US"/>
          </a:p>
        </p:txBody>
      </p:sp>
    </p:spTree>
    <p:extLst>
      <p:ext uri="{BB962C8B-B14F-4D97-AF65-F5344CB8AC3E}">
        <p14:creationId xmlns:p14="http://schemas.microsoft.com/office/powerpoint/2010/main" val="6989926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lvl1pPr>
              <a:defRPr lang="en-US" sz="4400" kern="1200" baseline="0" dirty="0">
                <a:solidFill>
                  <a:schemeClr val="accent2"/>
                </a:solidFill>
                <a:latin typeface="+mj-lt"/>
                <a:ea typeface="+mj-ea"/>
                <a:cs typeface="+mj-cs"/>
              </a:defRPr>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C732300-8F2D-4BD1-A3AF-E4BA408DAC90}" type="datetime1">
              <a:rPr lang="en-US" smtClean="0"/>
              <a:pPr/>
              <a:t>7/2/2025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7E5A0CD-5DB2-A448-9B00-A28E358BABC7}" type="slidenum">
              <a:rPr lang="en-US" smtClean="0"/>
              <a:pPr/>
              <a:t>‹#›</a:t>
            </a:fld>
            <a:endParaRPr lang="en-US"/>
          </a:p>
        </p:txBody>
      </p:sp>
    </p:spTree>
    <p:extLst>
      <p:ext uri="{BB962C8B-B14F-4D97-AF65-F5344CB8AC3E}">
        <p14:creationId xmlns:p14="http://schemas.microsoft.com/office/powerpoint/2010/main" val="1661172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8303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AED613E-2E18-4FF0-AC18-2B9298051CB8}" type="datetime1">
              <a:rPr lang="en-US" smtClean="0"/>
              <a:pPr/>
              <a:t>7/2/2025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7E5A0CD-5DB2-A448-9B00-A28E358BABC7}" type="slidenum">
              <a:rPr lang="en-US" smtClean="0"/>
              <a:pPr/>
              <a:t>‹#›</a:t>
            </a:fld>
            <a:endParaRPr lang="en-US"/>
          </a:p>
        </p:txBody>
      </p:sp>
    </p:spTree>
    <p:extLst>
      <p:ext uri="{BB962C8B-B14F-4D97-AF65-F5344CB8AC3E}">
        <p14:creationId xmlns:p14="http://schemas.microsoft.com/office/powerpoint/2010/main" val="6932244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36526"/>
            <a:ext cx="8229600" cy="927728"/>
          </a:xfrm>
          <a:prstGeom prst="rect">
            <a:avLst/>
          </a:prstGeom>
        </p:spPr>
        <p:txBody>
          <a:bodyPr/>
          <a:lstStyle>
            <a:lvl1pPr>
              <a:defRPr baseline="0">
                <a:solidFill>
                  <a:schemeClr val="accent2"/>
                </a:solidFill>
              </a:defRPr>
            </a:lvl1pPr>
          </a:lstStyle>
          <a:p>
            <a:r>
              <a:rPr lang="en-US" dirty="0"/>
              <a:t>Click to edit Master title style</a:t>
            </a:r>
          </a:p>
        </p:txBody>
      </p:sp>
      <p:sp>
        <p:nvSpPr>
          <p:cNvPr id="3" name="Content Placeholder 2"/>
          <p:cNvSpPr>
            <a:spLocks noGrp="1"/>
          </p:cNvSpPr>
          <p:nvPr>
            <p:ph idx="1"/>
          </p:nvPr>
        </p:nvSpPr>
        <p:spPr>
          <a:xfrm>
            <a:off x="230735" y="1290416"/>
            <a:ext cx="8605615" cy="4597636"/>
          </a:xfrm>
          <a:prstGeom prst="rect">
            <a:avLst/>
          </a:prstGeom>
        </p:spPr>
        <p:txBody>
          <a:bodyPr/>
          <a:lstStyle>
            <a:lvl1pPr>
              <a:defRPr baseline="0">
                <a:solidFill>
                  <a:schemeClr val="accent3">
                    <a:lumMod val="50000"/>
                  </a:schemeClr>
                </a:solidFill>
              </a:defRPr>
            </a:lvl1pPr>
            <a:lvl2pPr>
              <a:defRPr baseline="0">
                <a:solidFill>
                  <a:schemeClr val="accent1">
                    <a:lumMod val="7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71923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A730D42-12D7-4B4E-8770-5ACA128C8363}" type="datetime1">
              <a:rPr lang="en-US" smtClean="0"/>
              <a:pPr/>
              <a:t>7/2/2025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7E5A0CD-5DB2-A448-9B00-A28E358BABC7}" type="slidenum">
              <a:rPr lang="en-US" smtClean="0"/>
              <a:pPr/>
              <a:t>‹#›</a:t>
            </a:fld>
            <a:endParaRPr lang="en-US"/>
          </a:p>
        </p:txBody>
      </p:sp>
    </p:spTree>
    <p:extLst>
      <p:ext uri="{BB962C8B-B14F-4D97-AF65-F5344CB8AC3E}">
        <p14:creationId xmlns:p14="http://schemas.microsoft.com/office/powerpoint/2010/main" val="278894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7B89627-2533-4F78-8CC2-804227094817}" type="datetime1">
              <a:rPr lang="en-US" smtClean="0"/>
              <a:pPr/>
              <a:t>7/2/2025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7E5A0CD-5DB2-A448-9B00-A28E358BABC7}" type="slidenum">
              <a:rPr lang="en-US" smtClean="0"/>
              <a:pPr/>
              <a:t>‹#›</a:t>
            </a:fld>
            <a:endParaRPr lang="en-US"/>
          </a:p>
        </p:txBody>
      </p:sp>
    </p:spTree>
    <p:extLst>
      <p:ext uri="{BB962C8B-B14F-4D97-AF65-F5344CB8AC3E}">
        <p14:creationId xmlns:p14="http://schemas.microsoft.com/office/powerpoint/2010/main" val="17166461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C8E77C8F-C192-4507-AC0A-E226D1D7147C}" type="datetime1">
              <a:rPr lang="en-US" smtClean="0"/>
              <a:pPr/>
              <a:t>7/2/2025</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7E5A0CD-5DB2-A448-9B00-A28E358BABC7}" type="slidenum">
              <a:rPr lang="en-US" smtClean="0"/>
              <a:pPr/>
              <a:t>‹#›</a:t>
            </a:fld>
            <a:endParaRPr lang="en-US"/>
          </a:p>
        </p:txBody>
      </p:sp>
    </p:spTree>
    <p:extLst>
      <p:ext uri="{BB962C8B-B14F-4D97-AF65-F5344CB8AC3E}">
        <p14:creationId xmlns:p14="http://schemas.microsoft.com/office/powerpoint/2010/main" val="1457548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kern="1200" baseline="0" dirty="0">
                <a:solidFill>
                  <a:schemeClr val="accent2"/>
                </a:solidFill>
                <a:latin typeface="+mj-lt"/>
                <a:ea typeface="+mj-ea"/>
                <a:cs typeface="+mj-cs"/>
              </a:defRPr>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81193B6-D19E-468C-BE86-5B30EF77E99B}" type="datetime1">
              <a:rPr lang="en-US" smtClean="0"/>
              <a:pPr/>
              <a:t>7/2/2025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FB0374-A2EC-B245-84D0-2DC6DF66F661}" type="slidenum">
              <a:rPr lang="en-US" smtClean="0"/>
              <a:pPr/>
              <a:t>‹#›</a:t>
            </a:fld>
            <a:endParaRPr lang="en-US"/>
          </a:p>
        </p:txBody>
      </p:sp>
    </p:spTree>
    <p:extLst>
      <p:ext uri="{BB962C8B-B14F-4D97-AF65-F5344CB8AC3E}">
        <p14:creationId xmlns:p14="http://schemas.microsoft.com/office/powerpoint/2010/main" val="38834002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5076826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9628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D1E594B-1C3E-4FB2-86AF-A48EBA672CDA}" type="datetime1">
              <a:rPr lang="en-US" smtClean="0"/>
              <a:pPr/>
              <a:t>7/2/2025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7E5A0CD-5DB2-A448-9B00-A28E358BABC7}" type="slidenum">
              <a:rPr lang="en-US" smtClean="0"/>
              <a:pPr/>
              <a:t>‹#›</a:t>
            </a:fld>
            <a:endParaRPr lang="en-US"/>
          </a:p>
        </p:txBody>
      </p:sp>
    </p:spTree>
    <p:extLst>
      <p:ext uri="{BB962C8B-B14F-4D97-AF65-F5344CB8AC3E}">
        <p14:creationId xmlns:p14="http://schemas.microsoft.com/office/powerpoint/2010/main" val="10704208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5275853-81DC-4B24-BB0A-F8BCA7BB4355}" type="datetime1">
              <a:rPr lang="en-US" smtClean="0"/>
              <a:pPr/>
              <a:t>7/2/2025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7E5A0CD-5DB2-A448-9B00-A28E358BABC7}" type="slidenum">
              <a:rPr lang="en-US" smtClean="0"/>
              <a:pPr/>
              <a:t>‹#›</a:t>
            </a:fld>
            <a:endParaRPr lang="en-US"/>
          </a:p>
        </p:txBody>
      </p:sp>
    </p:spTree>
    <p:extLst>
      <p:ext uri="{BB962C8B-B14F-4D97-AF65-F5344CB8AC3E}">
        <p14:creationId xmlns:p14="http://schemas.microsoft.com/office/powerpoint/2010/main" val="35193930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6362781-8026-4313-811C-BBEDC4B18F49}" type="datetime1">
              <a:rPr lang="en-US" smtClean="0"/>
              <a:pPr/>
              <a:t>7/2/2025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7E5A0CD-5DB2-A448-9B00-A28E358BABC7}" type="slidenum">
              <a:rPr lang="en-US" smtClean="0"/>
              <a:pPr/>
              <a:t>‹#›</a:t>
            </a:fld>
            <a:endParaRPr lang="en-US"/>
          </a:p>
        </p:txBody>
      </p:sp>
    </p:spTree>
    <p:extLst>
      <p:ext uri="{BB962C8B-B14F-4D97-AF65-F5344CB8AC3E}">
        <p14:creationId xmlns:p14="http://schemas.microsoft.com/office/powerpoint/2010/main" val="22040832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C732300-8F2D-4BD1-A3AF-E4BA408DAC90}" type="datetime1">
              <a:rPr lang="en-US" smtClean="0"/>
              <a:pPr/>
              <a:t>7/2/2025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7E5A0CD-5DB2-A448-9B00-A28E358BABC7}" type="slidenum">
              <a:rPr lang="en-US" smtClean="0"/>
              <a:pPr/>
              <a:t>‹#›</a:t>
            </a:fld>
            <a:endParaRPr lang="en-US"/>
          </a:p>
        </p:txBody>
      </p:sp>
    </p:spTree>
    <p:extLst>
      <p:ext uri="{BB962C8B-B14F-4D97-AF65-F5344CB8AC3E}">
        <p14:creationId xmlns:p14="http://schemas.microsoft.com/office/powerpoint/2010/main" val="37126799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522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E1B6237-FA48-4707-83C6-18CA1EB5F815}" type="datetime1">
              <a:rPr lang="en-US" smtClean="0"/>
              <a:pPr/>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B0374-A2EC-B245-84D0-2DC6DF66F661}" type="slidenum">
              <a:rPr lang="en-US" smtClean="0"/>
              <a:pPr/>
              <a:t>‹#›</a:t>
            </a:fld>
            <a:endParaRPr lang="en-US"/>
          </a:p>
        </p:txBody>
      </p:sp>
    </p:spTree>
    <p:extLst>
      <p:ext uri="{BB962C8B-B14F-4D97-AF65-F5344CB8AC3E}">
        <p14:creationId xmlns:p14="http://schemas.microsoft.com/office/powerpoint/2010/main" val="15307088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4779ED-06FA-4FCE-9AE4-9F245D6DA23C}" type="datetime1">
              <a:rPr lang="en-US" smtClean="0"/>
              <a:pPr/>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B0374-A2EC-B245-84D0-2DC6DF66F661}" type="slidenum">
              <a:rPr lang="en-US" smtClean="0"/>
              <a:pPr/>
              <a:t>‹#›</a:t>
            </a:fld>
            <a:endParaRPr lang="en-US"/>
          </a:p>
        </p:txBody>
      </p:sp>
    </p:spTree>
    <p:extLst>
      <p:ext uri="{BB962C8B-B14F-4D97-AF65-F5344CB8AC3E}">
        <p14:creationId xmlns:p14="http://schemas.microsoft.com/office/powerpoint/2010/main" val="10419174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801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kern="1200" baseline="0" dirty="0">
                <a:solidFill>
                  <a:schemeClr val="accent2"/>
                </a:solidFill>
                <a:latin typeface="+mj-lt"/>
                <a:ea typeface="+mj-ea"/>
                <a:cs typeface="+mj-cs"/>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C20264-0841-4AFA-9182-1D1D884F8AC3}" type="datetime1">
              <a:rPr lang="en-US" smtClean="0"/>
              <a:pPr/>
              <a:t>7/2/2025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FB0374-A2EC-B245-84D0-2DC6DF66F661}" type="slidenum">
              <a:rPr lang="en-US" smtClean="0"/>
              <a:pPr/>
              <a:t>‹#›</a:t>
            </a:fld>
            <a:endParaRPr lang="en-US"/>
          </a:p>
        </p:txBody>
      </p:sp>
    </p:spTree>
    <p:extLst>
      <p:ext uri="{BB962C8B-B14F-4D97-AF65-F5344CB8AC3E}">
        <p14:creationId xmlns:p14="http://schemas.microsoft.com/office/powerpoint/2010/main" val="13980024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81193B6-D19E-468C-BE86-5B30EF77E99B}" type="datetime1">
              <a:rPr lang="en-US" smtClean="0"/>
              <a:pPr/>
              <a:t>7/2/2025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FB0374-A2EC-B245-84D0-2DC6DF66F661}" type="slidenum">
              <a:rPr lang="en-US" smtClean="0"/>
              <a:pPr/>
              <a:t>‹#›</a:t>
            </a:fld>
            <a:endParaRPr lang="en-US"/>
          </a:p>
        </p:txBody>
      </p:sp>
    </p:spTree>
    <p:extLst>
      <p:ext uri="{BB962C8B-B14F-4D97-AF65-F5344CB8AC3E}">
        <p14:creationId xmlns:p14="http://schemas.microsoft.com/office/powerpoint/2010/main" val="10786391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C20264-0841-4AFA-9182-1D1D884F8AC3}" type="datetime1">
              <a:rPr lang="en-US" smtClean="0"/>
              <a:pPr/>
              <a:t>7/2/2025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FB0374-A2EC-B245-84D0-2DC6DF66F661}" type="slidenum">
              <a:rPr lang="en-US" smtClean="0"/>
              <a:pPr/>
              <a:t>‹#›</a:t>
            </a:fld>
            <a:endParaRPr lang="en-US"/>
          </a:p>
        </p:txBody>
      </p:sp>
    </p:spTree>
    <p:extLst>
      <p:ext uri="{BB962C8B-B14F-4D97-AF65-F5344CB8AC3E}">
        <p14:creationId xmlns:p14="http://schemas.microsoft.com/office/powerpoint/2010/main" val="872753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2F6C867-3289-4CED-B1B3-C81DC702AF18}" type="datetime1">
              <a:rPr lang="en-US" smtClean="0"/>
              <a:pPr/>
              <a:t>7/2/2025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FB0374-A2EC-B245-84D0-2DC6DF66F661}" type="slidenum">
              <a:rPr lang="en-US" smtClean="0"/>
              <a:pPr/>
              <a:t>‹#›</a:t>
            </a:fld>
            <a:endParaRPr lang="en-US"/>
          </a:p>
        </p:txBody>
      </p:sp>
    </p:spTree>
    <p:extLst>
      <p:ext uri="{BB962C8B-B14F-4D97-AF65-F5344CB8AC3E}">
        <p14:creationId xmlns:p14="http://schemas.microsoft.com/office/powerpoint/2010/main" val="33313826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77194E-C648-4614-B7BC-17EA6D6B025D}" type="datetime1">
              <a:rPr lang="en-US" smtClean="0"/>
              <a:pPr/>
              <a:t>7/2/2025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FB0374-A2EC-B245-84D0-2DC6DF66F661}" type="slidenum">
              <a:rPr lang="en-US" smtClean="0"/>
              <a:pPr/>
              <a:t>‹#›</a:t>
            </a:fld>
            <a:endParaRPr lang="en-US"/>
          </a:p>
        </p:txBody>
      </p:sp>
    </p:spTree>
    <p:extLst>
      <p:ext uri="{BB962C8B-B14F-4D97-AF65-F5344CB8AC3E}">
        <p14:creationId xmlns:p14="http://schemas.microsoft.com/office/powerpoint/2010/main" val="41204982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FA0C8D-EFB0-47ED-9C0C-A4AA306AB050}" type="datetime1">
              <a:rPr lang="en-US" smtClean="0"/>
              <a:pPr/>
              <a:t>7/2/2025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FB0374-A2EC-B245-84D0-2DC6DF66F661}" type="slidenum">
              <a:rPr lang="en-US" smtClean="0"/>
              <a:pPr/>
              <a:t>‹#›</a:t>
            </a:fld>
            <a:endParaRPr lang="en-US"/>
          </a:p>
        </p:txBody>
      </p:sp>
    </p:spTree>
    <p:extLst>
      <p:ext uri="{BB962C8B-B14F-4D97-AF65-F5344CB8AC3E}">
        <p14:creationId xmlns:p14="http://schemas.microsoft.com/office/powerpoint/2010/main" val="32922423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199641-E1EB-4DA9-BA6A-C543F7D46D44}" type="datetime1">
              <a:rPr lang="en-US" smtClean="0"/>
              <a:pPr/>
              <a:t>7/2/2025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FB0374-A2EC-B245-84D0-2DC6DF66F661}" type="slidenum">
              <a:rPr lang="en-US" smtClean="0"/>
              <a:pPr/>
              <a:t>‹#›</a:t>
            </a:fld>
            <a:endParaRPr lang="en-US"/>
          </a:p>
        </p:txBody>
      </p:sp>
    </p:spTree>
    <p:extLst>
      <p:ext uri="{BB962C8B-B14F-4D97-AF65-F5344CB8AC3E}">
        <p14:creationId xmlns:p14="http://schemas.microsoft.com/office/powerpoint/2010/main" val="28456661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DEA56F-A8B3-48E1-9988-224BB69E2148}" type="datetime1">
              <a:rPr lang="en-US" smtClean="0"/>
              <a:pPr/>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B0374-A2EC-B245-84D0-2DC6DF66F661}" type="slidenum">
              <a:rPr lang="en-US" smtClean="0"/>
              <a:pPr/>
              <a:t>‹#›</a:t>
            </a:fld>
            <a:endParaRPr lang="en-US"/>
          </a:p>
        </p:txBody>
      </p:sp>
    </p:spTree>
    <p:extLst>
      <p:ext uri="{BB962C8B-B14F-4D97-AF65-F5344CB8AC3E}">
        <p14:creationId xmlns:p14="http://schemas.microsoft.com/office/powerpoint/2010/main" val="9951994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A39222-E6B8-466F-AB65-31C5915B87AF}" type="datetime1">
              <a:rPr lang="en-US" smtClean="0"/>
              <a:pPr/>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B0374-A2EC-B245-84D0-2DC6DF66F661}" type="slidenum">
              <a:rPr lang="en-US" smtClean="0"/>
              <a:pPr/>
              <a:t>‹#›</a:t>
            </a:fld>
            <a:endParaRPr lang="en-US"/>
          </a:p>
        </p:txBody>
      </p:sp>
    </p:spTree>
    <p:extLst>
      <p:ext uri="{BB962C8B-B14F-4D97-AF65-F5344CB8AC3E}">
        <p14:creationId xmlns:p14="http://schemas.microsoft.com/office/powerpoint/2010/main" val="2112671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4400" kern="1200" baseline="0" dirty="0">
                <a:solidFill>
                  <a:schemeClr val="accent2"/>
                </a:solidFill>
                <a:latin typeface="+mj-lt"/>
                <a:ea typeface="+mj-ea"/>
                <a:cs typeface="+mj-cs"/>
              </a:defRPr>
            </a:lvl1pPr>
          </a:lstStyle>
          <a:p>
            <a:r>
              <a:rPr lang="en-US" dirty="0"/>
              <a:t>Click to edit Master title style</a:t>
            </a:r>
          </a:p>
        </p:txBody>
      </p:sp>
      <p:sp>
        <p:nvSpPr>
          <p:cNvPr id="3" name="Date Placeholder 2"/>
          <p:cNvSpPr>
            <a:spLocks noGrp="1"/>
          </p:cNvSpPr>
          <p:nvPr>
            <p:ph type="dt" sz="half" idx="10"/>
          </p:nvPr>
        </p:nvSpPr>
        <p:spPr/>
        <p:txBody>
          <a:bodyPr/>
          <a:lstStyle/>
          <a:p>
            <a:fld id="{D2F6C867-3289-4CED-B1B3-C81DC702AF18}" type="datetime1">
              <a:rPr lang="en-US" smtClean="0"/>
              <a:pPr/>
              <a:t>7/2/2025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FB0374-A2EC-B245-84D0-2DC6DF66F661}" type="slidenum">
              <a:rPr lang="en-US" smtClean="0"/>
              <a:pPr/>
              <a:t>‹#›</a:t>
            </a:fld>
            <a:endParaRPr lang="en-US"/>
          </a:p>
        </p:txBody>
      </p:sp>
    </p:spTree>
    <p:extLst>
      <p:ext uri="{BB962C8B-B14F-4D97-AF65-F5344CB8AC3E}">
        <p14:creationId xmlns:p14="http://schemas.microsoft.com/office/powerpoint/2010/main" val="2560123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77194E-C648-4614-B7BC-17EA6D6B025D}" type="datetime1">
              <a:rPr lang="en-US" smtClean="0"/>
              <a:pPr/>
              <a:t>7/2/2025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FB0374-A2EC-B245-84D0-2DC6DF66F661}" type="slidenum">
              <a:rPr lang="en-US" smtClean="0"/>
              <a:pPr/>
              <a:t>‹#›</a:t>
            </a:fld>
            <a:endParaRPr lang="en-US"/>
          </a:p>
        </p:txBody>
      </p:sp>
    </p:spTree>
    <p:extLst>
      <p:ext uri="{BB962C8B-B14F-4D97-AF65-F5344CB8AC3E}">
        <p14:creationId xmlns:p14="http://schemas.microsoft.com/office/powerpoint/2010/main" val="1735228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lang="en-US" sz="3600" kern="1200" baseline="0" dirty="0">
                <a:solidFill>
                  <a:schemeClr val="accent2"/>
                </a:solidFill>
                <a:latin typeface="+mj-lt"/>
                <a:ea typeface="+mj-ea"/>
                <a:cs typeface="+mj-cs"/>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FA0C8D-EFB0-47ED-9C0C-A4AA306AB050}" type="datetime1">
              <a:rPr lang="en-US" smtClean="0"/>
              <a:pPr/>
              <a:t>7/2/2025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FB0374-A2EC-B245-84D0-2DC6DF66F661}" type="slidenum">
              <a:rPr lang="en-US" smtClean="0"/>
              <a:pPr/>
              <a:t>‹#›</a:t>
            </a:fld>
            <a:endParaRPr lang="en-US"/>
          </a:p>
        </p:txBody>
      </p:sp>
    </p:spTree>
    <p:extLst>
      <p:ext uri="{BB962C8B-B14F-4D97-AF65-F5344CB8AC3E}">
        <p14:creationId xmlns:p14="http://schemas.microsoft.com/office/powerpoint/2010/main" val="2903091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199641-E1EB-4DA9-BA6A-C543F7D46D44}" type="datetime1">
              <a:rPr lang="en-US" smtClean="0"/>
              <a:pPr/>
              <a:t>7/2/2025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FB0374-A2EC-B245-84D0-2DC6DF66F661}" type="slidenum">
              <a:rPr lang="en-US" smtClean="0"/>
              <a:pPr/>
              <a:t>‹#›</a:t>
            </a:fld>
            <a:endParaRPr lang="en-US"/>
          </a:p>
        </p:txBody>
      </p:sp>
    </p:spTree>
    <p:extLst>
      <p:ext uri="{BB962C8B-B14F-4D97-AF65-F5344CB8AC3E}">
        <p14:creationId xmlns:p14="http://schemas.microsoft.com/office/powerpoint/2010/main" val="1235468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B65CA-0B7F-4BD9-8B7E-1411572223AF}" type="datetime1">
              <a:rPr lang="en-US" smtClean="0"/>
              <a:pPr/>
              <a:t>7/2/2025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FB0374-A2EC-B245-84D0-2DC6DF66F661}" type="slidenum">
              <a:rPr lang="en-US" smtClean="0"/>
              <a:pPr/>
              <a:t>‹#›</a:t>
            </a:fld>
            <a:endParaRPr lang="en-US"/>
          </a:p>
        </p:txBody>
      </p:sp>
      <p:pic>
        <p:nvPicPr>
          <p:cNvPr id="9" name="Picture 8" descr="BrandBar_New_flag_onl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3265" y="5666007"/>
            <a:ext cx="9960737" cy="1553875"/>
          </a:xfrm>
          <a:prstGeom prst="rect">
            <a:avLst/>
          </a:prstGeom>
        </p:spPr>
      </p:pic>
    </p:spTree>
    <p:extLst>
      <p:ext uri="{BB962C8B-B14F-4D97-AF65-F5344CB8AC3E}">
        <p14:creationId xmlns:p14="http://schemas.microsoft.com/office/powerpoint/2010/main" val="11264150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457200" rtl="0" eaLnBrk="1" latinLnBrk="0" hangingPunct="1">
        <a:spcBef>
          <a:spcPct val="0"/>
        </a:spcBef>
        <a:buNone/>
        <a:defRPr lang="en-US" sz="4400" kern="1200" baseline="0" dirty="0">
          <a:solidFill>
            <a:schemeClr val="accent2"/>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accent3">
              <a:lumMod val="50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70C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accent6">
              <a:lumMod val="50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owerpoint_template_interior.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6077712"/>
            <a:ext cx="9144000" cy="780288"/>
          </a:xfrm>
          <a:prstGeom prst="rect">
            <a:avLst/>
          </a:prstGeom>
        </p:spPr>
      </p:pic>
    </p:spTree>
    <p:extLst>
      <p:ext uri="{BB962C8B-B14F-4D97-AF65-F5344CB8AC3E}">
        <p14:creationId xmlns:p14="http://schemas.microsoft.com/office/powerpoint/2010/main" val="42795111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owerpoint_template_interior.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6077712"/>
            <a:ext cx="9144000" cy="780288"/>
          </a:xfrm>
          <a:prstGeom prst="rect">
            <a:avLst/>
          </a:prstGeom>
        </p:spPr>
      </p:pic>
    </p:spTree>
    <p:extLst>
      <p:ext uri="{BB962C8B-B14F-4D97-AF65-F5344CB8AC3E}">
        <p14:creationId xmlns:p14="http://schemas.microsoft.com/office/powerpoint/2010/main" val="395373753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owerpoint_template_interior.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6077712"/>
            <a:ext cx="9144000" cy="780288"/>
          </a:xfrm>
          <a:prstGeom prst="rect">
            <a:avLst/>
          </a:prstGeom>
        </p:spPr>
      </p:pic>
    </p:spTree>
    <p:extLst>
      <p:ext uri="{BB962C8B-B14F-4D97-AF65-F5344CB8AC3E}">
        <p14:creationId xmlns:p14="http://schemas.microsoft.com/office/powerpoint/2010/main" val="618873183"/>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B65CA-0B7F-4BD9-8B7E-1411572223AF}" type="datetime1">
              <a:rPr lang="en-US" smtClean="0"/>
              <a:pPr/>
              <a:t>7/2/2025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FB0374-A2EC-B245-84D0-2DC6DF66F661}" type="slidenum">
              <a:rPr lang="en-US" smtClean="0"/>
              <a:pPr/>
              <a:t>‹#›</a:t>
            </a:fld>
            <a:endParaRPr lang="en-US"/>
          </a:p>
        </p:txBody>
      </p:sp>
      <p:pic>
        <p:nvPicPr>
          <p:cNvPr id="9" name="Picture 8" descr="BrandBar_New_flag_onl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3265" y="5666007"/>
            <a:ext cx="9960737" cy="1553875"/>
          </a:xfrm>
          <a:prstGeom prst="rect">
            <a:avLst/>
          </a:prstGeom>
        </p:spPr>
      </p:pic>
    </p:spTree>
    <p:extLst>
      <p:ext uri="{BB962C8B-B14F-4D97-AF65-F5344CB8AC3E}">
        <p14:creationId xmlns:p14="http://schemas.microsoft.com/office/powerpoint/2010/main" val="156490048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13.xml"/><Relationship Id="rId4" Type="http://schemas.openxmlformats.org/officeDocument/2006/relationships/image" Target="../media/image14.gif"/></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8.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F5600E-9F6B-499D-B0C8-171B66C7148C}"/>
              </a:ext>
            </a:extLst>
          </p:cNvPr>
          <p:cNvSpPr>
            <a:spLocks noGrp="1"/>
          </p:cNvSpPr>
          <p:nvPr>
            <p:ph type="ctrTitle"/>
          </p:nvPr>
        </p:nvSpPr>
        <p:spPr>
          <a:xfrm>
            <a:off x="616974" y="1511607"/>
            <a:ext cx="7772400" cy="1470025"/>
          </a:xfrm>
        </p:spPr>
        <p:txBody>
          <a:bodyPr/>
          <a:lstStyle/>
          <a:p>
            <a:r>
              <a:rPr lang="en-US" dirty="0"/>
              <a:t>Programming the Arduino</a:t>
            </a:r>
          </a:p>
        </p:txBody>
      </p:sp>
      <p:sp>
        <p:nvSpPr>
          <p:cNvPr id="8" name="Subtitle 7">
            <a:extLst>
              <a:ext uri="{FF2B5EF4-FFF2-40B4-BE49-F238E27FC236}">
                <a16:creationId xmlns:a16="http://schemas.microsoft.com/office/drawing/2014/main" id="{FFD03ED7-E7CC-4D03-B341-99C21673710B}"/>
              </a:ext>
            </a:extLst>
          </p:cNvPr>
          <p:cNvSpPr>
            <a:spLocks noGrp="1"/>
          </p:cNvSpPr>
          <p:nvPr>
            <p:ph type="subTitle" idx="1"/>
          </p:nvPr>
        </p:nvSpPr>
        <p:spPr>
          <a:xfrm>
            <a:off x="1302774" y="3275986"/>
            <a:ext cx="6400800" cy="1752600"/>
          </a:xfrm>
        </p:spPr>
        <p:txBody>
          <a:bodyPr/>
          <a:lstStyle/>
          <a:p>
            <a:r>
              <a:rPr lang="en-US" dirty="0"/>
              <a:t>Arduino Program called a “</a:t>
            </a:r>
            <a:r>
              <a:rPr lang="en-US" dirty="0">
                <a:solidFill>
                  <a:srgbClr val="FF0000"/>
                </a:solidFill>
                <a:effectLst>
                  <a:outerShdw blurRad="38100" dist="38100" dir="2700000" algn="tl">
                    <a:srgbClr val="000000">
                      <a:alpha val="43137"/>
                    </a:srgbClr>
                  </a:outerShdw>
                </a:effectLst>
              </a:rPr>
              <a:t>Sketch</a:t>
            </a:r>
            <a:r>
              <a:rPr lang="en-US" dirty="0"/>
              <a:t>”</a:t>
            </a:r>
          </a:p>
          <a:p>
            <a:r>
              <a:rPr lang="en-US" dirty="0"/>
              <a:t>Arduinos use the C++ language</a:t>
            </a:r>
          </a:p>
          <a:p>
            <a:r>
              <a:rPr lang="en-US" dirty="0">
                <a:solidFill>
                  <a:srgbClr val="92D050"/>
                </a:solidFill>
              </a:rPr>
              <a:t>(plus a few custom functions)</a:t>
            </a:r>
          </a:p>
        </p:txBody>
      </p:sp>
    </p:spTree>
    <p:extLst>
      <p:ext uri="{BB962C8B-B14F-4D97-AF65-F5344CB8AC3E}">
        <p14:creationId xmlns:p14="http://schemas.microsoft.com/office/powerpoint/2010/main" val="444384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1B022D-58E0-4AB1-8114-45713329E73E}"/>
              </a:ext>
            </a:extLst>
          </p:cNvPr>
          <p:cNvSpPr>
            <a:spLocks noGrp="1"/>
          </p:cNvSpPr>
          <p:nvPr>
            <p:ph type="title"/>
          </p:nvPr>
        </p:nvSpPr>
        <p:spPr>
          <a:xfrm>
            <a:off x="2045368" y="800094"/>
            <a:ext cx="6510768" cy="772110"/>
          </a:xfrm>
        </p:spPr>
        <p:txBody>
          <a:bodyPr/>
          <a:lstStyle/>
          <a:p>
            <a:r>
              <a:rPr lang="en-US" dirty="0"/>
              <a:t>Edit Sketch to look like this:</a:t>
            </a:r>
            <a:endParaRPr lang="en-US" i="1" dirty="0"/>
          </a:p>
        </p:txBody>
      </p:sp>
      <p:sp>
        <p:nvSpPr>
          <p:cNvPr id="9" name="Rectangle 8">
            <a:extLst>
              <a:ext uri="{FF2B5EF4-FFF2-40B4-BE49-F238E27FC236}">
                <a16:creationId xmlns:a16="http://schemas.microsoft.com/office/drawing/2014/main" id="{8FED3194-9913-4581-96F1-139449041F38}"/>
              </a:ext>
            </a:extLst>
          </p:cNvPr>
          <p:cNvSpPr/>
          <p:nvPr/>
        </p:nvSpPr>
        <p:spPr>
          <a:xfrm>
            <a:off x="190706" y="92076"/>
            <a:ext cx="1854662" cy="461665"/>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pPr algn="ctr"/>
            <a:r>
              <a:rPr lang="en-US" sz="2400" b="1" dirty="0">
                <a:ln w="22225">
                  <a:solidFill>
                    <a:schemeClr val="accent2"/>
                  </a:solidFill>
                  <a:prstDash val="solid"/>
                </a:ln>
                <a:solidFill>
                  <a:schemeClr val="tx1">
                    <a:lumMod val="95000"/>
                    <a:lumOff val="5000"/>
                  </a:schemeClr>
                </a:solidFill>
              </a:rPr>
              <a:t>Hands On</a:t>
            </a:r>
          </a:p>
        </p:txBody>
      </p:sp>
      <p:grpSp>
        <p:nvGrpSpPr>
          <p:cNvPr id="5" name="Group 4">
            <a:extLst>
              <a:ext uri="{FF2B5EF4-FFF2-40B4-BE49-F238E27FC236}">
                <a16:creationId xmlns:a16="http://schemas.microsoft.com/office/drawing/2014/main" id="{B9D5041A-76DD-9271-5E7B-A725C59CE5FC}"/>
              </a:ext>
            </a:extLst>
          </p:cNvPr>
          <p:cNvGrpSpPr/>
          <p:nvPr/>
        </p:nvGrpSpPr>
        <p:grpSpPr>
          <a:xfrm>
            <a:off x="2252394" y="1875784"/>
            <a:ext cx="4639211" cy="4182122"/>
            <a:chOff x="1830903" y="1923922"/>
            <a:chExt cx="3688951" cy="3600061"/>
          </a:xfrm>
        </p:grpSpPr>
        <p:pic>
          <p:nvPicPr>
            <p:cNvPr id="13" name="Picture 12">
              <a:extLst>
                <a:ext uri="{FF2B5EF4-FFF2-40B4-BE49-F238E27FC236}">
                  <a16:creationId xmlns:a16="http://schemas.microsoft.com/office/drawing/2014/main" id="{7D7C0FD6-4C51-4E29-8430-5C324CF2BB66}"/>
                </a:ext>
              </a:extLst>
            </p:cNvPr>
            <p:cNvPicPr>
              <a:picLocks noChangeAspect="1"/>
            </p:cNvPicPr>
            <p:nvPr/>
          </p:nvPicPr>
          <p:blipFill>
            <a:blip r:embed="rId2"/>
            <a:stretch>
              <a:fillRect/>
            </a:stretch>
          </p:blipFill>
          <p:spPr>
            <a:xfrm>
              <a:off x="1830903" y="1923922"/>
              <a:ext cx="3688951" cy="3600061"/>
            </a:xfrm>
            <a:prstGeom prst="rect">
              <a:avLst/>
            </a:prstGeom>
          </p:spPr>
        </p:pic>
        <p:sp>
          <p:nvSpPr>
            <p:cNvPr id="3" name="TextBox 2">
              <a:extLst>
                <a:ext uri="{FF2B5EF4-FFF2-40B4-BE49-F238E27FC236}">
                  <a16:creationId xmlns:a16="http://schemas.microsoft.com/office/drawing/2014/main" id="{A78CBE7B-9622-7464-1932-2D4EC77E0C87}"/>
                </a:ext>
              </a:extLst>
            </p:cNvPr>
            <p:cNvSpPr txBox="1"/>
            <p:nvPr/>
          </p:nvSpPr>
          <p:spPr>
            <a:xfrm>
              <a:off x="4736592" y="3154680"/>
              <a:ext cx="131123" cy="400110"/>
            </a:xfrm>
            <a:prstGeom prst="rect">
              <a:avLst/>
            </a:prstGeom>
            <a:noFill/>
          </p:spPr>
          <p:txBody>
            <a:bodyPr wrap="square" rtlCol="0">
              <a:spAutoFit/>
            </a:bodyPr>
            <a:lstStyle/>
            <a:p>
              <a:r>
                <a:rPr lang="en-US" sz="2000" dirty="0"/>
                <a:t>;</a:t>
              </a:r>
            </a:p>
          </p:txBody>
        </p:sp>
      </p:grpSp>
    </p:spTree>
    <p:extLst>
      <p:ext uri="{BB962C8B-B14F-4D97-AF65-F5344CB8AC3E}">
        <p14:creationId xmlns:p14="http://schemas.microsoft.com/office/powerpoint/2010/main" val="1992988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9923" y="673472"/>
            <a:ext cx="8229600" cy="1143000"/>
          </a:xfrm>
        </p:spPr>
        <p:txBody>
          <a:bodyPr/>
          <a:lstStyle/>
          <a:p>
            <a:r>
              <a:rPr lang="en-US" dirty="0"/>
              <a:t>As you type: Be Careful!</a:t>
            </a:r>
            <a:br>
              <a:rPr lang="en-US" dirty="0"/>
            </a:br>
            <a:r>
              <a:rPr lang="en-US" dirty="0"/>
              <a:t>C++ is “Case Sensitive”</a:t>
            </a:r>
          </a:p>
        </p:txBody>
      </p:sp>
      <p:sp>
        <p:nvSpPr>
          <p:cNvPr id="4" name="Content Placeholder 3"/>
          <p:cNvSpPr>
            <a:spLocks noGrp="1"/>
          </p:cNvSpPr>
          <p:nvPr>
            <p:ph idx="1"/>
          </p:nvPr>
        </p:nvSpPr>
        <p:spPr>
          <a:xfrm>
            <a:off x="457200" y="2331720"/>
            <a:ext cx="8229600" cy="3462027"/>
          </a:xfrm>
        </p:spPr>
        <p:txBody>
          <a:bodyPr/>
          <a:lstStyle/>
          <a:p>
            <a:r>
              <a:rPr lang="en-US" dirty="0"/>
              <a:t>E.g., you must type:  </a:t>
            </a:r>
            <a:r>
              <a:rPr lang="en-US" dirty="0" err="1">
                <a:solidFill>
                  <a:srgbClr val="0070C0"/>
                </a:solidFill>
              </a:rPr>
              <a:t>pinMode</a:t>
            </a:r>
            <a:endParaRPr lang="en-US" dirty="0">
              <a:solidFill>
                <a:srgbClr val="0070C0"/>
              </a:solidFill>
            </a:endParaRPr>
          </a:p>
          <a:p>
            <a:pPr lvl="1"/>
            <a:r>
              <a:rPr lang="en-US" dirty="0"/>
              <a:t>These won’t work:  </a:t>
            </a:r>
            <a:r>
              <a:rPr lang="en-US" dirty="0" err="1">
                <a:solidFill>
                  <a:srgbClr val="FF0000"/>
                </a:solidFill>
              </a:rPr>
              <a:t>pinmode</a:t>
            </a:r>
            <a:r>
              <a:rPr lang="en-US" dirty="0"/>
              <a:t>, </a:t>
            </a:r>
            <a:r>
              <a:rPr lang="en-US" dirty="0">
                <a:solidFill>
                  <a:srgbClr val="FF0000"/>
                </a:solidFill>
              </a:rPr>
              <a:t>PINMODE</a:t>
            </a:r>
            <a:r>
              <a:rPr lang="en-US" dirty="0"/>
              <a:t>, </a:t>
            </a:r>
            <a:r>
              <a:rPr lang="en-US" dirty="0" err="1"/>
              <a:t>etc</a:t>
            </a:r>
            <a:endParaRPr lang="en-US" dirty="0"/>
          </a:p>
          <a:p>
            <a:r>
              <a:rPr lang="en-US" dirty="0"/>
              <a:t>E.g., you must type: </a:t>
            </a:r>
            <a:r>
              <a:rPr lang="en-US" dirty="0">
                <a:solidFill>
                  <a:srgbClr val="0070C0"/>
                </a:solidFill>
              </a:rPr>
              <a:t>OUTPUT</a:t>
            </a:r>
          </a:p>
          <a:p>
            <a:pPr lvl="1"/>
            <a:r>
              <a:rPr lang="en-US" dirty="0"/>
              <a:t>It won’t work if you type: </a:t>
            </a:r>
            <a:r>
              <a:rPr lang="en-US" dirty="0">
                <a:solidFill>
                  <a:srgbClr val="FF0000"/>
                </a:solidFill>
              </a:rPr>
              <a:t>output </a:t>
            </a:r>
            <a:endParaRPr lang="en-US" dirty="0"/>
          </a:p>
          <a:p>
            <a:pPr marL="0" indent="0">
              <a:buNone/>
            </a:pPr>
            <a:endParaRPr lang="en-US" dirty="0"/>
          </a:p>
        </p:txBody>
      </p:sp>
      <p:sp>
        <p:nvSpPr>
          <p:cNvPr id="5" name="Rectangle 4">
            <a:extLst>
              <a:ext uri="{FF2B5EF4-FFF2-40B4-BE49-F238E27FC236}">
                <a16:creationId xmlns:a16="http://schemas.microsoft.com/office/drawing/2014/main" id="{DC793163-175E-4A81-8AD2-B362D06B7CE5}"/>
              </a:ext>
            </a:extLst>
          </p:cNvPr>
          <p:cNvSpPr/>
          <p:nvPr/>
        </p:nvSpPr>
        <p:spPr>
          <a:xfrm>
            <a:off x="190706" y="92076"/>
            <a:ext cx="1854662" cy="461665"/>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pPr algn="ctr"/>
            <a:r>
              <a:rPr lang="en-US" sz="2400" b="1" dirty="0">
                <a:ln w="22225">
                  <a:solidFill>
                    <a:schemeClr val="accent2"/>
                  </a:solidFill>
                  <a:prstDash val="solid"/>
                </a:ln>
                <a:solidFill>
                  <a:schemeClr val="tx1">
                    <a:lumMod val="95000"/>
                    <a:lumOff val="5000"/>
                  </a:schemeClr>
                </a:solidFill>
              </a:rPr>
              <a:t>Hands On</a:t>
            </a:r>
          </a:p>
        </p:txBody>
      </p:sp>
    </p:spTree>
    <p:extLst>
      <p:ext uri="{BB962C8B-B14F-4D97-AF65-F5344CB8AC3E}">
        <p14:creationId xmlns:p14="http://schemas.microsoft.com/office/powerpoint/2010/main" val="3892920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B5F71E5-6588-48BA-9DF1-7F6088CEE506}"/>
              </a:ext>
            </a:extLst>
          </p:cNvPr>
          <p:cNvPicPr>
            <a:picLocks noChangeAspect="1"/>
          </p:cNvPicPr>
          <p:nvPr/>
        </p:nvPicPr>
        <p:blipFill rotWithShape="1">
          <a:blip r:embed="rId2"/>
          <a:srcRect l="-1" r="35247" b="47715"/>
          <a:stretch/>
        </p:blipFill>
        <p:spPr>
          <a:xfrm>
            <a:off x="3435210" y="1600200"/>
            <a:ext cx="3550310" cy="2126877"/>
          </a:xfrm>
          <a:prstGeom prst="rect">
            <a:avLst/>
          </a:prstGeom>
        </p:spPr>
      </p:pic>
      <p:sp>
        <p:nvSpPr>
          <p:cNvPr id="2" name="Title 1">
            <a:extLst>
              <a:ext uri="{FF2B5EF4-FFF2-40B4-BE49-F238E27FC236}">
                <a16:creationId xmlns:a16="http://schemas.microsoft.com/office/drawing/2014/main" id="{E030EE12-29F3-4E91-A464-60A924D42057}"/>
              </a:ext>
            </a:extLst>
          </p:cNvPr>
          <p:cNvSpPr>
            <a:spLocks noGrp="1"/>
          </p:cNvSpPr>
          <p:nvPr>
            <p:ph type="title"/>
          </p:nvPr>
        </p:nvSpPr>
        <p:spPr>
          <a:xfrm>
            <a:off x="1925052" y="274638"/>
            <a:ext cx="6761747" cy="1143000"/>
          </a:xfrm>
        </p:spPr>
        <p:txBody>
          <a:bodyPr/>
          <a:lstStyle/>
          <a:p>
            <a:r>
              <a:rPr lang="en-US" dirty="0"/>
              <a:t>Compile, Upload, and Run</a:t>
            </a:r>
          </a:p>
        </p:txBody>
      </p:sp>
      <p:sp>
        <p:nvSpPr>
          <p:cNvPr id="5" name="TextBox 4">
            <a:extLst>
              <a:ext uri="{FF2B5EF4-FFF2-40B4-BE49-F238E27FC236}">
                <a16:creationId xmlns:a16="http://schemas.microsoft.com/office/drawing/2014/main" id="{43C155C0-D1CF-492C-8545-087CC6C6076F}"/>
              </a:ext>
            </a:extLst>
          </p:cNvPr>
          <p:cNvSpPr txBox="1"/>
          <p:nvPr/>
        </p:nvSpPr>
        <p:spPr>
          <a:xfrm>
            <a:off x="1085699" y="1860600"/>
            <a:ext cx="213604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Calibri"/>
                <a:ea typeface="+mn-ea"/>
                <a:cs typeface="+mn-cs"/>
              </a:rPr>
              <a:t>Click Here</a:t>
            </a:r>
          </a:p>
        </p:txBody>
      </p:sp>
      <p:sp>
        <p:nvSpPr>
          <p:cNvPr id="6" name="Freeform: Shape 5">
            <a:extLst>
              <a:ext uri="{FF2B5EF4-FFF2-40B4-BE49-F238E27FC236}">
                <a16:creationId xmlns:a16="http://schemas.microsoft.com/office/drawing/2014/main" id="{563C739E-C041-4E0D-8CE9-BDAE0872248F}"/>
              </a:ext>
            </a:extLst>
          </p:cNvPr>
          <p:cNvSpPr/>
          <p:nvPr/>
        </p:nvSpPr>
        <p:spPr>
          <a:xfrm>
            <a:off x="2836988" y="2506931"/>
            <a:ext cx="1020046" cy="150599"/>
          </a:xfrm>
          <a:custGeom>
            <a:avLst/>
            <a:gdLst>
              <a:gd name="connsiteX0" fmla="*/ 0 w 324852"/>
              <a:gd name="connsiteY0" fmla="*/ 0 h 806116"/>
              <a:gd name="connsiteX1" fmla="*/ 324852 w 324852"/>
              <a:gd name="connsiteY1" fmla="*/ 806116 h 806116"/>
            </a:gdLst>
            <a:ahLst/>
            <a:cxnLst>
              <a:cxn ang="0">
                <a:pos x="connsiteX0" y="connsiteY0"/>
              </a:cxn>
              <a:cxn ang="0">
                <a:pos x="connsiteX1" y="connsiteY1"/>
              </a:cxn>
            </a:cxnLst>
            <a:rect l="l" t="t" r="r" b="b"/>
            <a:pathLst>
              <a:path w="324852" h="806116">
                <a:moveTo>
                  <a:pt x="0" y="0"/>
                </a:moveTo>
                <a:lnTo>
                  <a:pt x="324852" y="806116"/>
                </a:lnTo>
              </a:path>
            </a:pathLst>
          </a:custGeom>
          <a:noFill/>
          <a:ln w="38100">
            <a:solidFill>
              <a:srgbClr val="FF0000"/>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a:extLst>
              <a:ext uri="{FF2B5EF4-FFF2-40B4-BE49-F238E27FC236}">
                <a16:creationId xmlns:a16="http://schemas.microsoft.com/office/drawing/2014/main" id="{92446408-443A-4D29-9AC8-779DE4D8CC39}"/>
              </a:ext>
            </a:extLst>
          </p:cNvPr>
          <p:cNvSpPr/>
          <p:nvPr/>
        </p:nvSpPr>
        <p:spPr>
          <a:xfrm>
            <a:off x="3862137" y="2412621"/>
            <a:ext cx="709863" cy="614281"/>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9655DDA9-F9CF-4875-BFEC-3EF805EF8B4E}"/>
              </a:ext>
            </a:extLst>
          </p:cNvPr>
          <p:cNvSpPr/>
          <p:nvPr/>
        </p:nvSpPr>
        <p:spPr>
          <a:xfrm>
            <a:off x="190706" y="92076"/>
            <a:ext cx="1854662" cy="461665"/>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pPr algn="ctr"/>
            <a:r>
              <a:rPr lang="en-US" sz="2400" b="1" dirty="0">
                <a:ln w="22225">
                  <a:solidFill>
                    <a:schemeClr val="accent2"/>
                  </a:solidFill>
                  <a:prstDash val="solid"/>
                </a:ln>
                <a:solidFill>
                  <a:schemeClr val="tx1">
                    <a:lumMod val="95000"/>
                    <a:lumOff val="5000"/>
                  </a:schemeClr>
                </a:solidFill>
              </a:rPr>
              <a:t>Hands On</a:t>
            </a:r>
          </a:p>
        </p:txBody>
      </p:sp>
    </p:spTree>
    <p:extLst>
      <p:ext uri="{BB962C8B-B14F-4D97-AF65-F5344CB8AC3E}">
        <p14:creationId xmlns:p14="http://schemas.microsoft.com/office/powerpoint/2010/main" val="789852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9308" y="251113"/>
            <a:ext cx="6848272" cy="965439"/>
          </a:xfrm>
        </p:spPr>
        <p:txBody>
          <a:bodyPr/>
          <a:lstStyle/>
          <a:p>
            <a:r>
              <a:rPr lang="en-US" dirty="0"/>
              <a:t>Circuit for BLINK</a:t>
            </a:r>
          </a:p>
        </p:txBody>
      </p:sp>
      <p:sp>
        <p:nvSpPr>
          <p:cNvPr id="3" name="Content Placeholder 2"/>
          <p:cNvSpPr>
            <a:spLocks noGrp="1"/>
          </p:cNvSpPr>
          <p:nvPr>
            <p:ph idx="1"/>
          </p:nvPr>
        </p:nvSpPr>
        <p:spPr>
          <a:xfrm>
            <a:off x="206621" y="1086913"/>
            <a:ext cx="8789895" cy="3797321"/>
          </a:xfrm>
        </p:spPr>
        <p:txBody>
          <a:bodyPr/>
          <a:lstStyle/>
          <a:p>
            <a:r>
              <a:rPr lang="en-US" sz="2800" dirty="0"/>
              <a:t>For this simple experiment, we’ll use the LED that comes pre-wired on every Arduino</a:t>
            </a:r>
          </a:p>
          <a:p>
            <a:r>
              <a:rPr lang="en-US" sz="2800" dirty="0"/>
              <a:t>LED plus current limiting resistor is connected to pin 13</a:t>
            </a:r>
          </a:p>
          <a:p>
            <a:pPr lvl="1"/>
            <a:r>
              <a:rPr lang="en-US" sz="2400" dirty="0"/>
              <a:t>The LED turns on when we write HIGH to pin 13</a:t>
            </a:r>
          </a:p>
          <a:p>
            <a:pPr lvl="1"/>
            <a:r>
              <a:rPr lang="en-US" sz="2400" dirty="0"/>
              <a:t>The LED turns off when we write LOW to pin 13</a:t>
            </a:r>
          </a:p>
          <a:p>
            <a:pPr lvl="1"/>
            <a:endParaRPr lang="en-US" sz="2400" dirty="0"/>
          </a:p>
        </p:txBody>
      </p:sp>
      <p:sp>
        <p:nvSpPr>
          <p:cNvPr id="7" name="Rectangle 6">
            <a:extLst>
              <a:ext uri="{FF2B5EF4-FFF2-40B4-BE49-F238E27FC236}">
                <a16:creationId xmlns:a16="http://schemas.microsoft.com/office/drawing/2014/main" id="{D25E225B-5A11-4FA0-B58A-49A1F21BB17B}"/>
              </a:ext>
            </a:extLst>
          </p:cNvPr>
          <p:cNvSpPr/>
          <p:nvPr/>
        </p:nvSpPr>
        <p:spPr>
          <a:xfrm>
            <a:off x="190706" y="92076"/>
            <a:ext cx="1854662" cy="461665"/>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pPr algn="ctr"/>
            <a:r>
              <a:rPr lang="en-US" sz="2400" b="1" dirty="0">
                <a:ln w="22225">
                  <a:solidFill>
                    <a:schemeClr val="accent2"/>
                  </a:solidFill>
                  <a:prstDash val="solid"/>
                </a:ln>
                <a:solidFill>
                  <a:schemeClr val="tx1">
                    <a:lumMod val="95000"/>
                    <a:lumOff val="5000"/>
                  </a:schemeClr>
                </a:solidFill>
              </a:rPr>
              <a:t>Hands On</a:t>
            </a:r>
          </a:p>
        </p:txBody>
      </p:sp>
      <p:pic>
        <p:nvPicPr>
          <p:cNvPr id="8" name="Picture 7">
            <a:extLst>
              <a:ext uri="{FF2B5EF4-FFF2-40B4-BE49-F238E27FC236}">
                <a16:creationId xmlns:a16="http://schemas.microsoft.com/office/drawing/2014/main" id="{C003C333-2424-4747-8479-D94F1C0AAD7C}"/>
              </a:ext>
            </a:extLst>
          </p:cNvPr>
          <p:cNvPicPr>
            <a:picLocks noChangeAspect="1"/>
          </p:cNvPicPr>
          <p:nvPr/>
        </p:nvPicPr>
        <p:blipFill>
          <a:blip r:embed="rId3"/>
          <a:stretch>
            <a:fillRect/>
          </a:stretch>
        </p:blipFill>
        <p:spPr>
          <a:xfrm>
            <a:off x="1918010" y="3804231"/>
            <a:ext cx="5601482" cy="2419688"/>
          </a:xfrm>
          <a:prstGeom prst="rect">
            <a:avLst/>
          </a:prstGeom>
        </p:spPr>
      </p:pic>
      <p:sp>
        <p:nvSpPr>
          <p:cNvPr id="9" name="Oval 8">
            <a:extLst>
              <a:ext uri="{FF2B5EF4-FFF2-40B4-BE49-F238E27FC236}">
                <a16:creationId xmlns:a16="http://schemas.microsoft.com/office/drawing/2014/main" id="{D0463998-BB79-4778-8706-36DD122A0302}"/>
              </a:ext>
            </a:extLst>
          </p:cNvPr>
          <p:cNvSpPr/>
          <p:nvPr/>
        </p:nvSpPr>
        <p:spPr>
          <a:xfrm>
            <a:off x="3998593" y="4668452"/>
            <a:ext cx="847493" cy="535258"/>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63F1197-9714-4E57-8D21-E3D357C9BA61}"/>
              </a:ext>
            </a:extLst>
          </p:cNvPr>
          <p:cNvSpPr txBox="1"/>
          <p:nvPr/>
        </p:nvSpPr>
        <p:spPr>
          <a:xfrm>
            <a:off x="79263" y="4709083"/>
            <a:ext cx="1596912" cy="461665"/>
          </a:xfrm>
          <a:prstGeom prst="rect">
            <a:avLst/>
          </a:prstGeom>
          <a:noFill/>
        </p:spPr>
        <p:txBody>
          <a:bodyPr wrap="none" rtlCol="0">
            <a:spAutoFit/>
          </a:bodyPr>
          <a:lstStyle/>
          <a:p>
            <a:r>
              <a:rPr lang="en-US" sz="2400" dirty="0">
                <a:solidFill>
                  <a:srgbClr val="FF0000"/>
                </a:solidFill>
              </a:rPr>
              <a:t>Built in LED</a:t>
            </a:r>
          </a:p>
        </p:txBody>
      </p:sp>
      <p:sp>
        <p:nvSpPr>
          <p:cNvPr id="11" name="Arrow: Right 10">
            <a:extLst>
              <a:ext uri="{FF2B5EF4-FFF2-40B4-BE49-F238E27FC236}">
                <a16:creationId xmlns:a16="http://schemas.microsoft.com/office/drawing/2014/main" id="{68790BD4-9004-437A-A135-0B11FF39BB98}"/>
              </a:ext>
            </a:extLst>
          </p:cNvPr>
          <p:cNvSpPr/>
          <p:nvPr/>
        </p:nvSpPr>
        <p:spPr>
          <a:xfrm>
            <a:off x="1790652" y="4880326"/>
            <a:ext cx="2174488" cy="176333"/>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3141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9812" y="15328"/>
            <a:ext cx="5263711" cy="762594"/>
          </a:xfrm>
        </p:spPr>
        <p:txBody>
          <a:bodyPr/>
          <a:lstStyle/>
          <a:p>
            <a:r>
              <a:rPr lang="en-US" dirty="0"/>
              <a:t>Things To Try</a:t>
            </a:r>
            <a:endParaRPr lang="en-US" dirty="0">
              <a:solidFill>
                <a:srgbClr val="FF000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4221" y="942741"/>
            <a:ext cx="8843211" cy="4903943"/>
          </a:xfrm>
        </p:spPr>
        <p:txBody>
          <a:bodyPr/>
          <a:lstStyle/>
          <a:p>
            <a:r>
              <a:rPr lang="en-US" dirty="0"/>
              <a:t>Experiment with different on and off delays</a:t>
            </a:r>
          </a:p>
          <a:p>
            <a:pPr lvl="1"/>
            <a:r>
              <a:rPr lang="en-US" dirty="0"/>
              <a:t>Click </a:t>
            </a:r>
            <a:r>
              <a:rPr lang="en-US" b="1" dirty="0"/>
              <a:t>Upload </a:t>
            </a:r>
            <a:r>
              <a:rPr lang="en-US" dirty="0"/>
              <a:t>after each change</a:t>
            </a:r>
          </a:p>
          <a:p>
            <a:r>
              <a:rPr lang="en-US" dirty="0"/>
              <a:t>E.g., what is smallest delay that can be seen?</a:t>
            </a:r>
          </a:p>
          <a:p>
            <a:pPr lvl="1"/>
            <a:r>
              <a:rPr lang="en-US" dirty="0"/>
              <a:t>Consider the TV frame rate (“refresh rate”)</a:t>
            </a:r>
          </a:p>
          <a:p>
            <a:pPr lvl="2"/>
            <a:r>
              <a:rPr lang="en-US" dirty="0"/>
              <a:t>Traditional TV uses 60 frames/sec </a:t>
            </a:r>
            <a:r>
              <a:rPr lang="en-US" i="1" dirty="0">
                <a:solidFill>
                  <a:srgbClr val="00B0F0"/>
                </a:solidFill>
              </a:rPr>
              <a:t>(60 on + 60 off each sec)</a:t>
            </a:r>
          </a:p>
          <a:p>
            <a:pPr lvl="2"/>
            <a:r>
              <a:rPr lang="en-US" dirty="0"/>
              <a:t>Time per frame = 1/60 = .0167 sec </a:t>
            </a:r>
            <a:r>
              <a:rPr lang="en-US" dirty="0">
                <a:sym typeface="Symbol" panose="05050102010706020507" pitchFamily="18" charset="2"/>
              </a:rPr>
              <a:t> 17</a:t>
            </a:r>
            <a:r>
              <a:rPr lang="en-US" dirty="0"/>
              <a:t> milliseconds (</a:t>
            </a:r>
            <a:r>
              <a:rPr lang="en-US" dirty="0" err="1"/>
              <a:t>ms</a:t>
            </a:r>
            <a:r>
              <a:rPr lang="en-US" dirty="0"/>
              <a:t>)</a:t>
            </a:r>
          </a:p>
          <a:p>
            <a:pPr lvl="1"/>
            <a:r>
              <a:rPr lang="en-US" dirty="0"/>
              <a:t>Try this: set blink rate = TV frame rate</a:t>
            </a:r>
          </a:p>
          <a:p>
            <a:pPr lvl="2"/>
            <a:r>
              <a:rPr lang="en-US" dirty="0"/>
              <a:t>Try “on” time = 8 </a:t>
            </a:r>
            <a:r>
              <a:rPr lang="en-US" dirty="0" err="1"/>
              <a:t>ms</a:t>
            </a:r>
            <a:r>
              <a:rPr lang="en-US" dirty="0"/>
              <a:t>; “off” time = 9 </a:t>
            </a:r>
            <a:r>
              <a:rPr lang="en-US" dirty="0" err="1"/>
              <a:t>ms</a:t>
            </a:r>
            <a:r>
              <a:rPr lang="en-US" dirty="0"/>
              <a:t> (total = 17 </a:t>
            </a:r>
            <a:r>
              <a:rPr lang="en-US" dirty="0" err="1"/>
              <a:t>ms</a:t>
            </a:r>
            <a:r>
              <a:rPr lang="en-US" dirty="0"/>
              <a:t>)</a:t>
            </a:r>
          </a:p>
          <a:p>
            <a:pPr lvl="1"/>
            <a:r>
              <a:rPr lang="en-US" dirty="0"/>
              <a:t>What rate causes visible flicker?</a:t>
            </a:r>
          </a:p>
          <a:p>
            <a:pPr lvl="2"/>
            <a:r>
              <a:rPr lang="en-US" dirty="0"/>
              <a:t>Many modern TVs use 120 frames/sec – Try it!</a:t>
            </a:r>
          </a:p>
        </p:txBody>
      </p:sp>
      <p:sp>
        <p:nvSpPr>
          <p:cNvPr id="4" name="Rectangle 3">
            <a:extLst>
              <a:ext uri="{FF2B5EF4-FFF2-40B4-BE49-F238E27FC236}">
                <a16:creationId xmlns:a16="http://schemas.microsoft.com/office/drawing/2014/main" id="{2DEA3491-A30A-467C-903F-7B7C8FEACDD7}"/>
              </a:ext>
            </a:extLst>
          </p:cNvPr>
          <p:cNvSpPr/>
          <p:nvPr/>
        </p:nvSpPr>
        <p:spPr>
          <a:xfrm>
            <a:off x="190706" y="92076"/>
            <a:ext cx="1854662" cy="461665"/>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pPr algn="ctr"/>
            <a:r>
              <a:rPr lang="en-US" sz="2400" b="1" dirty="0">
                <a:ln w="22225">
                  <a:solidFill>
                    <a:schemeClr val="accent2"/>
                  </a:solidFill>
                  <a:prstDash val="solid"/>
                </a:ln>
                <a:solidFill>
                  <a:schemeClr val="tx1">
                    <a:lumMod val="95000"/>
                    <a:lumOff val="5000"/>
                  </a:schemeClr>
                </a:solidFill>
              </a:rPr>
              <a:t>Hands On</a:t>
            </a:r>
          </a:p>
        </p:txBody>
      </p:sp>
    </p:spTree>
    <p:extLst>
      <p:ext uri="{BB962C8B-B14F-4D97-AF65-F5344CB8AC3E}">
        <p14:creationId xmlns:p14="http://schemas.microsoft.com/office/powerpoint/2010/main" val="1487284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Variables</a:t>
            </a:r>
          </a:p>
        </p:txBody>
      </p:sp>
      <p:sp>
        <p:nvSpPr>
          <p:cNvPr id="2" name="Subtitle 1">
            <a:extLst>
              <a:ext uri="{FF2B5EF4-FFF2-40B4-BE49-F238E27FC236}">
                <a16:creationId xmlns:a16="http://schemas.microsoft.com/office/drawing/2014/main" id="{DE06B615-1A04-4AFD-9AB0-0A10AC3C4D01}"/>
              </a:ext>
            </a:extLst>
          </p:cNvPr>
          <p:cNvSpPr>
            <a:spLocks noGrp="1"/>
          </p:cNvSpPr>
          <p:nvPr>
            <p:ph type="subTitle" idx="1"/>
          </p:nvPr>
        </p:nvSpPr>
        <p:spPr/>
        <p:txBody>
          <a:bodyPr/>
          <a:lstStyle/>
          <a:p>
            <a:r>
              <a:rPr lang="en-US" dirty="0"/>
              <a:t>Very important in programming languages!</a:t>
            </a:r>
          </a:p>
        </p:txBody>
      </p:sp>
    </p:spTree>
    <p:extLst>
      <p:ext uri="{BB962C8B-B14F-4D97-AF65-F5344CB8AC3E}">
        <p14:creationId xmlns:p14="http://schemas.microsoft.com/office/powerpoint/2010/main" val="1390912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112"/>
          <a:stretch/>
        </p:blipFill>
        <p:spPr>
          <a:xfrm>
            <a:off x="2244358" y="1188720"/>
            <a:ext cx="4139163" cy="3017520"/>
          </a:xfrm>
          <a:prstGeom prst="rect">
            <a:avLst/>
          </a:prstGeom>
          <a:ln>
            <a:solidFill>
              <a:srgbClr val="FF0000"/>
            </a:solidFill>
          </a:ln>
        </p:spPr>
      </p:pic>
      <p:sp>
        <p:nvSpPr>
          <p:cNvPr id="4" name="Title 3"/>
          <p:cNvSpPr>
            <a:spLocks noGrp="1"/>
          </p:cNvSpPr>
          <p:nvPr>
            <p:ph type="title"/>
          </p:nvPr>
        </p:nvSpPr>
        <p:spPr>
          <a:xfrm>
            <a:off x="457200" y="274638"/>
            <a:ext cx="8229600" cy="914082"/>
          </a:xfrm>
        </p:spPr>
        <p:txBody>
          <a:bodyPr/>
          <a:lstStyle/>
          <a:p>
            <a:r>
              <a:rPr lang="en-US" dirty="0"/>
              <a:t>Annoying Problem</a:t>
            </a:r>
          </a:p>
        </p:txBody>
      </p:sp>
      <p:sp>
        <p:nvSpPr>
          <p:cNvPr id="5" name="Content Placeholder 4"/>
          <p:cNvSpPr>
            <a:spLocks noGrp="1"/>
          </p:cNvSpPr>
          <p:nvPr>
            <p:ph idx="1"/>
          </p:nvPr>
        </p:nvSpPr>
        <p:spPr>
          <a:xfrm>
            <a:off x="457200" y="4446270"/>
            <a:ext cx="8446769" cy="1417320"/>
          </a:xfrm>
        </p:spPr>
        <p:txBody>
          <a:bodyPr/>
          <a:lstStyle/>
          <a:p>
            <a:r>
              <a:rPr lang="en-US" dirty="0"/>
              <a:t>If we want to change any number (such as 13)</a:t>
            </a:r>
          </a:p>
          <a:p>
            <a:pPr lvl="1"/>
            <a:r>
              <a:rPr lang="en-US" dirty="0"/>
              <a:t>We must change </a:t>
            </a:r>
            <a:r>
              <a:rPr lang="en-US" b="1" u="sng" dirty="0"/>
              <a:t>EVERY</a:t>
            </a:r>
            <a:r>
              <a:rPr lang="en-US" dirty="0"/>
              <a:t> occurrence.</a:t>
            </a:r>
          </a:p>
          <a:p>
            <a:pPr lvl="1"/>
            <a:r>
              <a:rPr lang="en-US" dirty="0"/>
              <a:t>Tedious and error-prone</a:t>
            </a:r>
          </a:p>
        </p:txBody>
      </p:sp>
    </p:spTree>
    <p:extLst>
      <p:ext uri="{BB962C8B-B14F-4D97-AF65-F5344CB8AC3E}">
        <p14:creationId xmlns:p14="http://schemas.microsoft.com/office/powerpoint/2010/main" val="1004064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48164" y="1649560"/>
            <a:ext cx="5477639" cy="3362794"/>
          </a:xfrm>
          <a:prstGeom prst="rect">
            <a:avLst/>
          </a:prstGeom>
          <a:ln>
            <a:solidFill>
              <a:schemeClr val="accent1"/>
            </a:solidFill>
          </a:ln>
        </p:spPr>
      </p:pic>
      <p:sp>
        <p:nvSpPr>
          <p:cNvPr id="6" name="Rectangle 5"/>
          <p:cNvSpPr/>
          <p:nvPr/>
        </p:nvSpPr>
        <p:spPr>
          <a:xfrm>
            <a:off x="-1" y="5894173"/>
            <a:ext cx="9143999" cy="96382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a:xfrm>
            <a:off x="485049" y="90750"/>
            <a:ext cx="8229600" cy="1143000"/>
          </a:xfrm>
        </p:spPr>
        <p:txBody>
          <a:bodyPr/>
          <a:lstStyle/>
          <a:p>
            <a:r>
              <a:rPr lang="en-US" dirty="0"/>
              <a:t>Solution:  use “</a:t>
            </a:r>
            <a:r>
              <a:rPr lang="en-US" dirty="0">
                <a:solidFill>
                  <a:srgbClr val="FF0000"/>
                </a:solidFill>
              </a:rPr>
              <a:t>variables</a:t>
            </a:r>
            <a:r>
              <a:rPr lang="en-US" dirty="0"/>
              <a:t>”</a:t>
            </a:r>
          </a:p>
        </p:txBody>
      </p:sp>
      <p:sp>
        <p:nvSpPr>
          <p:cNvPr id="5" name="Content Placeholder 4"/>
          <p:cNvSpPr>
            <a:spLocks noGrp="1"/>
          </p:cNvSpPr>
          <p:nvPr>
            <p:ph idx="1"/>
          </p:nvPr>
        </p:nvSpPr>
        <p:spPr>
          <a:xfrm>
            <a:off x="119742" y="1022671"/>
            <a:ext cx="8714649" cy="642258"/>
          </a:xfrm>
        </p:spPr>
        <p:txBody>
          <a:bodyPr/>
          <a:lstStyle/>
          <a:p>
            <a:pPr marL="0" indent="0">
              <a:buNone/>
            </a:pPr>
            <a:r>
              <a:rPr lang="en-US" sz="2800" dirty="0"/>
              <a:t>Modify your Blink sketch to look like this:</a:t>
            </a:r>
            <a:endParaRPr lang="en-US" sz="2400" dirty="0"/>
          </a:p>
        </p:txBody>
      </p:sp>
      <p:sp>
        <p:nvSpPr>
          <p:cNvPr id="11" name="Content Placeholder 4"/>
          <p:cNvSpPr txBox="1">
            <a:spLocks/>
          </p:cNvSpPr>
          <p:nvPr/>
        </p:nvSpPr>
        <p:spPr>
          <a:xfrm>
            <a:off x="0" y="5033933"/>
            <a:ext cx="8714649" cy="1506919"/>
          </a:xfrm>
          <a:prstGeom prst="rect">
            <a:avLst/>
          </a:prstGeom>
        </p:spPr>
        <p:txBody>
          <a:bodyPr/>
          <a:lstStyle>
            <a:lvl1pPr marL="342900" indent="-342900" algn="l" defTabSz="457200" rtl="0" eaLnBrk="1" latinLnBrk="0" hangingPunct="1">
              <a:spcBef>
                <a:spcPct val="20000"/>
              </a:spcBef>
              <a:buFont typeface="Arial"/>
              <a:buChar char="•"/>
              <a:defRPr sz="3200" kern="1200" baseline="0">
                <a:solidFill>
                  <a:schemeClr val="accent3">
                    <a:lumMod val="50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baseline="0">
                <a:solidFill>
                  <a:schemeClr val="accent1">
                    <a:lumMod val="7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indent="-342900"/>
            <a:r>
              <a:rPr lang="en-US" sz="2400" dirty="0"/>
              <a:t>Integer Variable “</a:t>
            </a:r>
            <a:r>
              <a:rPr lang="en-US" sz="2400" dirty="0" err="1"/>
              <a:t>LEDpin</a:t>
            </a:r>
            <a:r>
              <a:rPr lang="en-US" sz="2400" dirty="0"/>
              <a:t>” has been assigned value of 13</a:t>
            </a:r>
          </a:p>
          <a:p>
            <a:pPr lvl="1" indent="-342900"/>
            <a:r>
              <a:rPr lang="en-US" sz="2400" dirty="0"/>
              <a:t>Integer Variable “</a:t>
            </a:r>
            <a:r>
              <a:rPr lang="en-US" sz="2400" dirty="0" err="1"/>
              <a:t>onTime</a:t>
            </a:r>
            <a:r>
              <a:rPr lang="en-US" sz="2400" dirty="0"/>
              <a:t>” has been assigned value of 100</a:t>
            </a:r>
          </a:p>
          <a:p>
            <a:r>
              <a:rPr lang="en-US" sz="2800" dirty="0"/>
              <a:t>Try changing </a:t>
            </a:r>
            <a:r>
              <a:rPr lang="en-US" sz="2800" dirty="0" err="1"/>
              <a:t>onTime</a:t>
            </a:r>
            <a:r>
              <a:rPr lang="en-US" sz="2800" dirty="0"/>
              <a:t> and </a:t>
            </a:r>
            <a:r>
              <a:rPr lang="en-US" sz="2800" dirty="0" err="1"/>
              <a:t>offTime</a:t>
            </a:r>
            <a:r>
              <a:rPr lang="en-US" sz="2800" dirty="0"/>
              <a:t> and re-run it</a:t>
            </a:r>
            <a:endParaRPr lang="en-US" sz="2400" dirty="0"/>
          </a:p>
        </p:txBody>
      </p:sp>
      <p:sp>
        <p:nvSpPr>
          <p:cNvPr id="3" name="TextBox 2"/>
          <p:cNvSpPr txBox="1"/>
          <p:nvPr/>
        </p:nvSpPr>
        <p:spPr>
          <a:xfrm>
            <a:off x="4430270" y="2839295"/>
            <a:ext cx="4265566" cy="923330"/>
          </a:xfrm>
          <a:prstGeom prst="rect">
            <a:avLst/>
          </a:prstGeom>
          <a:solidFill>
            <a:schemeClr val="bg2"/>
          </a:solidFill>
          <a:ln>
            <a:solidFill>
              <a:srgbClr val="FF0000"/>
            </a:solidFill>
          </a:ln>
        </p:spPr>
        <p:txBody>
          <a:bodyPr wrap="square" rtlCol="0">
            <a:spAutoFit/>
          </a:bodyPr>
          <a:lstStyle/>
          <a:p>
            <a:pPr marL="285750" indent="-285750">
              <a:buFont typeface="Arial" panose="020B0604020202020204" pitchFamily="34" charset="0"/>
              <a:buChar char="•"/>
            </a:pPr>
            <a:r>
              <a:rPr lang="en-US" dirty="0">
                <a:solidFill>
                  <a:srgbClr val="FF0000"/>
                </a:solidFill>
              </a:rPr>
              <a:t>“</a:t>
            </a:r>
            <a:r>
              <a:rPr lang="en-US" b="1" dirty="0" err="1">
                <a:solidFill>
                  <a:srgbClr val="FF0000"/>
                </a:solidFill>
              </a:rPr>
              <a:t>int</a:t>
            </a:r>
            <a:r>
              <a:rPr lang="en-US" dirty="0">
                <a:solidFill>
                  <a:srgbClr val="FF0000"/>
                </a:solidFill>
              </a:rPr>
              <a:t>” declares a variable to be an integer</a:t>
            </a:r>
          </a:p>
          <a:p>
            <a:pPr marL="285750" indent="-285750">
              <a:buFont typeface="Arial" panose="020B0604020202020204" pitchFamily="34" charset="0"/>
              <a:buChar char="•"/>
            </a:pPr>
            <a:r>
              <a:rPr lang="en-US" dirty="0">
                <a:solidFill>
                  <a:srgbClr val="FF0000"/>
                </a:solidFill>
              </a:rPr>
              <a:t>variables must be declared </a:t>
            </a:r>
            <a:r>
              <a:rPr lang="en-US" u="sng" dirty="0">
                <a:solidFill>
                  <a:srgbClr val="FF0000"/>
                </a:solidFill>
              </a:rPr>
              <a:t>once and only once</a:t>
            </a:r>
          </a:p>
        </p:txBody>
      </p:sp>
      <p:sp>
        <p:nvSpPr>
          <p:cNvPr id="7" name="TextBox 6">
            <a:extLst>
              <a:ext uri="{FF2B5EF4-FFF2-40B4-BE49-F238E27FC236}">
                <a16:creationId xmlns:a16="http://schemas.microsoft.com/office/drawing/2014/main" id="{4795C933-45A6-4673-9317-667EB3D0DA90}"/>
              </a:ext>
            </a:extLst>
          </p:cNvPr>
          <p:cNvSpPr txBox="1"/>
          <p:nvPr/>
        </p:nvSpPr>
        <p:spPr>
          <a:xfrm>
            <a:off x="6378498" y="1750741"/>
            <a:ext cx="2648097" cy="461665"/>
          </a:xfrm>
          <a:prstGeom prst="rect">
            <a:avLst/>
          </a:prstGeom>
          <a:noFill/>
        </p:spPr>
        <p:txBody>
          <a:bodyPr wrap="none" rtlCol="0">
            <a:spAutoFit/>
          </a:bodyPr>
          <a:lstStyle/>
          <a:p>
            <a:r>
              <a:rPr lang="en-US" sz="2400" dirty="0">
                <a:solidFill>
                  <a:srgbClr val="00B050"/>
                </a:solidFill>
              </a:rPr>
              <a:t>Optional comments</a:t>
            </a:r>
          </a:p>
        </p:txBody>
      </p:sp>
      <p:sp>
        <p:nvSpPr>
          <p:cNvPr id="8" name="Rectangle: Rounded Corners 7">
            <a:extLst>
              <a:ext uri="{FF2B5EF4-FFF2-40B4-BE49-F238E27FC236}">
                <a16:creationId xmlns:a16="http://schemas.microsoft.com/office/drawing/2014/main" id="{FEB558C1-D8F6-41BA-8BE2-D100746A17E7}"/>
              </a:ext>
            </a:extLst>
          </p:cNvPr>
          <p:cNvSpPr/>
          <p:nvPr/>
        </p:nvSpPr>
        <p:spPr>
          <a:xfrm>
            <a:off x="2653990" y="1630259"/>
            <a:ext cx="3271813" cy="860240"/>
          </a:xfrm>
          <a:prstGeom prst="roundRect">
            <a:avLst/>
          </a:prstGeom>
          <a:solidFill>
            <a:srgbClr val="66FF33">
              <a:alpha val="10980"/>
            </a:srgbClr>
          </a:solidFill>
          <a:ln w="19050">
            <a:no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Arrow: Left 8">
            <a:extLst>
              <a:ext uri="{FF2B5EF4-FFF2-40B4-BE49-F238E27FC236}">
                <a16:creationId xmlns:a16="http://schemas.microsoft.com/office/drawing/2014/main" id="{6AE6A8E5-4774-42AC-A58E-8613AB9D1073}"/>
              </a:ext>
            </a:extLst>
          </p:cNvPr>
          <p:cNvSpPr/>
          <p:nvPr/>
        </p:nvSpPr>
        <p:spPr>
          <a:xfrm>
            <a:off x="5925803" y="1875895"/>
            <a:ext cx="452695" cy="278093"/>
          </a:xfrm>
          <a:prstGeom prst="left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4102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616915"/>
          </a:xfrm>
        </p:spPr>
        <p:txBody>
          <a:bodyPr/>
          <a:lstStyle/>
          <a:p>
            <a:r>
              <a:rPr lang="en-US" dirty="0"/>
              <a:t>Project: </a:t>
            </a:r>
            <a:r>
              <a:rPr lang="en-US" dirty="0" err="1"/>
              <a:t>Cylon</a:t>
            </a:r>
            <a:br>
              <a:rPr lang="en-US" dirty="0"/>
            </a:br>
            <a:r>
              <a:rPr lang="en-US" sz="3200" i="1" dirty="0">
                <a:solidFill>
                  <a:srgbClr val="00B050"/>
                </a:solidFill>
              </a:rPr>
              <a:t>(</a:t>
            </a:r>
            <a:r>
              <a:rPr lang="en-US" sz="3200" i="1" dirty="0" err="1">
                <a:solidFill>
                  <a:srgbClr val="00B050"/>
                </a:solidFill>
              </a:rPr>
              <a:t>Battlestar</a:t>
            </a:r>
            <a:r>
              <a:rPr lang="en-US" sz="3200" i="1" dirty="0">
                <a:solidFill>
                  <a:srgbClr val="00B050"/>
                </a:solidFill>
              </a:rPr>
              <a:t> </a:t>
            </a:r>
            <a:r>
              <a:rPr lang="en-US" sz="3200" i="1" dirty="0" err="1">
                <a:solidFill>
                  <a:srgbClr val="00B050"/>
                </a:solidFill>
              </a:rPr>
              <a:t>Galactica</a:t>
            </a:r>
            <a:r>
              <a:rPr lang="en-US" sz="3200" i="1" dirty="0">
                <a:solidFill>
                  <a:srgbClr val="00B050"/>
                </a:solidFill>
              </a:rPr>
              <a:t>)</a:t>
            </a:r>
          </a:p>
        </p:txBody>
      </p:sp>
      <p:sp>
        <p:nvSpPr>
          <p:cNvPr id="3" name="Content Placeholder 2"/>
          <p:cNvSpPr>
            <a:spLocks noGrp="1"/>
          </p:cNvSpPr>
          <p:nvPr>
            <p:ph idx="1"/>
          </p:nvPr>
        </p:nvSpPr>
        <p:spPr>
          <a:xfrm>
            <a:off x="457200" y="1778696"/>
            <a:ext cx="8229600" cy="1615857"/>
          </a:xfrm>
        </p:spPr>
        <p:txBody>
          <a:bodyPr/>
          <a:lstStyle/>
          <a:p>
            <a:r>
              <a:rPr lang="en-US" dirty="0"/>
              <a:t>Parts: 4 LEDs, 4 resistors, jumpers, Arduino</a:t>
            </a:r>
          </a:p>
          <a:p>
            <a:r>
              <a:rPr lang="en-US" dirty="0"/>
              <a:t>Your Challenge: </a:t>
            </a:r>
          </a:p>
          <a:p>
            <a:pPr lvl="1"/>
            <a:r>
              <a:rPr lang="en-US" i="1" dirty="0"/>
              <a:t>Build a </a:t>
            </a:r>
            <a:r>
              <a:rPr lang="en-US" i="1" dirty="0" err="1"/>
              <a:t>Cylon</a:t>
            </a:r>
            <a:r>
              <a:rPr lang="en-US" i="1" dirty="0"/>
              <a:t> circuit</a:t>
            </a:r>
          </a:p>
          <a:p>
            <a:pPr lvl="1"/>
            <a:r>
              <a:rPr lang="en-US" i="1" dirty="0"/>
              <a:t>Modify the Blink Code to blink 4 LEDs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037" y="4471427"/>
            <a:ext cx="1676400" cy="2095500"/>
          </a:xfrm>
          <a:prstGeom prst="rect">
            <a:avLst/>
          </a:prstGeom>
        </p:spPr>
      </p:pic>
      <p:pic>
        <p:nvPicPr>
          <p:cNvPr id="1028" name="Picture 4" descr="Related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175375" y="4809560"/>
            <a:ext cx="1323975" cy="17621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lated imag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436129" y="5141617"/>
            <a:ext cx="2050271" cy="1364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296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E66679-EE79-47D3-93E7-6887F31B0467}"/>
              </a:ext>
            </a:extLst>
          </p:cNvPr>
          <p:cNvPicPr>
            <a:picLocks noChangeAspect="1"/>
          </p:cNvPicPr>
          <p:nvPr/>
        </p:nvPicPr>
        <p:blipFill>
          <a:blip r:embed="rId2"/>
          <a:stretch>
            <a:fillRect/>
          </a:stretch>
        </p:blipFill>
        <p:spPr>
          <a:xfrm>
            <a:off x="1586293" y="935815"/>
            <a:ext cx="5043107" cy="5362620"/>
          </a:xfrm>
          <a:prstGeom prst="rect">
            <a:avLst/>
          </a:prstGeom>
        </p:spPr>
      </p:pic>
      <p:sp>
        <p:nvSpPr>
          <p:cNvPr id="4" name="Title 3"/>
          <p:cNvSpPr>
            <a:spLocks noGrp="1"/>
          </p:cNvSpPr>
          <p:nvPr>
            <p:ph type="title"/>
          </p:nvPr>
        </p:nvSpPr>
        <p:spPr>
          <a:xfrm>
            <a:off x="457200" y="19446"/>
            <a:ext cx="8229600" cy="841781"/>
          </a:xfrm>
        </p:spPr>
        <p:txBody>
          <a:bodyPr/>
          <a:lstStyle/>
          <a:p>
            <a:r>
              <a:rPr lang="en-US" dirty="0" err="1"/>
              <a:t>Cylon</a:t>
            </a:r>
            <a:r>
              <a:rPr lang="en-US" dirty="0"/>
              <a:t> Circuit</a:t>
            </a:r>
          </a:p>
        </p:txBody>
      </p:sp>
      <p:sp>
        <p:nvSpPr>
          <p:cNvPr id="12" name="TextBox 11">
            <a:extLst>
              <a:ext uri="{FF2B5EF4-FFF2-40B4-BE49-F238E27FC236}">
                <a16:creationId xmlns:a16="http://schemas.microsoft.com/office/drawing/2014/main" id="{D4CE3FB6-DDAA-4BB4-AC5C-2D1B4478121E}"/>
              </a:ext>
            </a:extLst>
          </p:cNvPr>
          <p:cNvSpPr txBox="1"/>
          <p:nvPr/>
        </p:nvSpPr>
        <p:spPr>
          <a:xfrm>
            <a:off x="5742190" y="4423410"/>
            <a:ext cx="1774420" cy="646331"/>
          </a:xfrm>
          <a:prstGeom prst="rect">
            <a:avLst/>
          </a:prstGeom>
          <a:noFill/>
        </p:spPr>
        <p:txBody>
          <a:bodyPr wrap="square" rtlCol="0">
            <a:spAutoFit/>
          </a:bodyPr>
          <a:lstStyle/>
          <a:p>
            <a:r>
              <a:rPr lang="en-US" dirty="0">
                <a:solidFill>
                  <a:srgbClr val="FF0000"/>
                </a:solidFill>
              </a:rPr>
              <a:t>Pins 0 and 1 are rarely used</a:t>
            </a:r>
          </a:p>
        </p:txBody>
      </p:sp>
      <p:sp>
        <p:nvSpPr>
          <p:cNvPr id="14" name="Freeform: Shape 13">
            <a:extLst>
              <a:ext uri="{FF2B5EF4-FFF2-40B4-BE49-F238E27FC236}">
                <a16:creationId xmlns:a16="http://schemas.microsoft.com/office/drawing/2014/main" id="{1C052169-146C-468C-86F4-D6177CF7BC8B}"/>
              </a:ext>
            </a:extLst>
          </p:cNvPr>
          <p:cNvSpPr/>
          <p:nvPr/>
        </p:nvSpPr>
        <p:spPr>
          <a:xfrm>
            <a:off x="5417820" y="3943350"/>
            <a:ext cx="491490" cy="480060"/>
          </a:xfrm>
          <a:custGeom>
            <a:avLst/>
            <a:gdLst>
              <a:gd name="connsiteX0" fmla="*/ 491490 w 491490"/>
              <a:gd name="connsiteY0" fmla="*/ 480060 h 480060"/>
              <a:gd name="connsiteX1" fmla="*/ 0 w 491490"/>
              <a:gd name="connsiteY1" fmla="*/ 0 h 480060"/>
            </a:gdLst>
            <a:ahLst/>
            <a:cxnLst>
              <a:cxn ang="0">
                <a:pos x="connsiteX0" y="connsiteY0"/>
              </a:cxn>
              <a:cxn ang="0">
                <a:pos x="connsiteX1" y="connsiteY1"/>
              </a:cxn>
            </a:cxnLst>
            <a:rect l="l" t="t" r="r" b="b"/>
            <a:pathLst>
              <a:path w="491490" h="480060">
                <a:moveTo>
                  <a:pt x="491490" y="480060"/>
                </a:moveTo>
                <a:lnTo>
                  <a:pt x="0" y="0"/>
                </a:lnTo>
              </a:path>
            </a:pathLst>
          </a:custGeom>
          <a:noFill/>
          <a:ln w="38100">
            <a:solidFill>
              <a:srgbClr val="FF00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6291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5894173"/>
            <a:ext cx="9143999" cy="96382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76200"/>
            <a:ext cx="8229600" cy="639762"/>
          </a:xfrm>
        </p:spPr>
        <p:txBody>
          <a:bodyPr>
            <a:normAutofit fontScale="90000"/>
          </a:bodyPr>
          <a:lstStyle/>
          <a:p>
            <a:r>
              <a:rPr lang="en-US" b="1" dirty="0"/>
              <a:t>Flow Chart </a:t>
            </a:r>
            <a:r>
              <a:rPr lang="en-US" b="1"/>
              <a:t>for </a:t>
            </a:r>
            <a:r>
              <a:rPr lang="en-US" b="1" dirty="0"/>
              <a:t>All</a:t>
            </a:r>
            <a:r>
              <a:rPr lang="en-US" b="1"/>
              <a:t> Arduino Programs</a:t>
            </a:r>
            <a:endParaRPr lang="en-US" dirty="0"/>
          </a:p>
        </p:txBody>
      </p:sp>
      <p:sp>
        <p:nvSpPr>
          <p:cNvPr id="3" name="Content Placeholder 2"/>
          <p:cNvSpPr>
            <a:spLocks noGrp="1"/>
          </p:cNvSpPr>
          <p:nvPr>
            <p:ph idx="1"/>
          </p:nvPr>
        </p:nvSpPr>
        <p:spPr>
          <a:xfrm>
            <a:off x="186066" y="1335505"/>
            <a:ext cx="3694212" cy="4840292"/>
          </a:xfrm>
        </p:spPr>
        <p:txBody>
          <a:bodyPr>
            <a:normAutofit/>
          </a:bodyPr>
          <a:lstStyle/>
          <a:p>
            <a:r>
              <a:rPr lang="en-US" b="1" dirty="0"/>
              <a:t>void setup() </a:t>
            </a:r>
          </a:p>
          <a:p>
            <a:pPr lvl="1"/>
            <a:r>
              <a:rPr lang="en-US" dirty="0"/>
              <a:t>Commands that happen </a:t>
            </a:r>
            <a:r>
              <a:rPr lang="en-US" u="sng" dirty="0"/>
              <a:t>once</a:t>
            </a:r>
            <a:r>
              <a:rPr lang="en-US" dirty="0"/>
              <a:t>. </a:t>
            </a:r>
          </a:p>
          <a:p>
            <a:pPr lvl="1"/>
            <a:r>
              <a:rPr lang="en-US" dirty="0"/>
              <a:t>Initializations</a:t>
            </a:r>
          </a:p>
          <a:p>
            <a:r>
              <a:rPr lang="en-US" b="1" dirty="0"/>
              <a:t>void loop()</a:t>
            </a:r>
          </a:p>
          <a:p>
            <a:pPr lvl="1"/>
            <a:r>
              <a:rPr lang="en-US" dirty="0"/>
              <a:t>Commands that </a:t>
            </a:r>
            <a:r>
              <a:rPr lang="en-US" u="sng" dirty="0"/>
              <a:t>repeat forever</a:t>
            </a:r>
          </a:p>
          <a:p>
            <a:pPr lvl="1"/>
            <a:r>
              <a:rPr lang="en-US" dirty="0"/>
              <a:t>Gets the work done</a:t>
            </a:r>
          </a:p>
        </p:txBody>
      </p:sp>
      <p:sp>
        <p:nvSpPr>
          <p:cNvPr id="4" name="Oval 3"/>
          <p:cNvSpPr/>
          <p:nvPr/>
        </p:nvSpPr>
        <p:spPr>
          <a:xfrm>
            <a:off x="5334000" y="1219306"/>
            <a:ext cx="11430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Start</a:t>
            </a:r>
          </a:p>
        </p:txBody>
      </p:sp>
      <p:sp>
        <p:nvSpPr>
          <p:cNvPr id="5" name="Rounded Rectangle 4"/>
          <p:cNvSpPr/>
          <p:nvPr/>
        </p:nvSpPr>
        <p:spPr>
          <a:xfrm>
            <a:off x="5029200" y="2516341"/>
            <a:ext cx="1756632" cy="11784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void </a:t>
            </a:r>
            <a:r>
              <a:rPr lang="en-US" b="1" dirty="0">
                <a:solidFill>
                  <a:schemeClr val="tx1"/>
                </a:solidFill>
              </a:rPr>
              <a:t>Setup</a:t>
            </a:r>
            <a:r>
              <a:rPr lang="en-US" dirty="0">
                <a:solidFill>
                  <a:schemeClr val="tx1"/>
                </a:solidFill>
              </a:rPr>
              <a:t>() {</a:t>
            </a:r>
          </a:p>
          <a:p>
            <a:r>
              <a:rPr lang="en-US" dirty="0">
                <a:solidFill>
                  <a:schemeClr val="tx1"/>
                </a:solidFill>
              </a:rPr>
              <a:t>   Initialize stuff</a:t>
            </a:r>
          </a:p>
          <a:p>
            <a:r>
              <a:rPr lang="en-US" dirty="0">
                <a:solidFill>
                  <a:schemeClr val="tx1"/>
                </a:solidFill>
              </a:rPr>
              <a:t>}</a:t>
            </a:r>
          </a:p>
        </p:txBody>
      </p:sp>
      <p:sp>
        <p:nvSpPr>
          <p:cNvPr id="6" name="Rounded Rectangle 5"/>
          <p:cNvSpPr/>
          <p:nvPr/>
        </p:nvSpPr>
        <p:spPr>
          <a:xfrm>
            <a:off x="4953000" y="4338747"/>
            <a:ext cx="1907016" cy="13070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void </a:t>
            </a:r>
            <a:r>
              <a:rPr lang="en-US" b="1" dirty="0">
                <a:solidFill>
                  <a:schemeClr val="tx1"/>
                </a:solidFill>
              </a:rPr>
              <a:t>Loop</a:t>
            </a:r>
            <a:r>
              <a:rPr lang="en-US" dirty="0">
                <a:solidFill>
                  <a:schemeClr val="tx1"/>
                </a:solidFill>
              </a:rPr>
              <a:t>() {</a:t>
            </a:r>
          </a:p>
          <a:p>
            <a:r>
              <a:rPr lang="en-US" dirty="0">
                <a:solidFill>
                  <a:schemeClr val="tx1"/>
                </a:solidFill>
              </a:rPr>
              <a:t>   Do stuff</a:t>
            </a:r>
          </a:p>
          <a:p>
            <a:r>
              <a:rPr lang="en-US" dirty="0">
                <a:solidFill>
                  <a:schemeClr val="tx1"/>
                </a:solidFill>
              </a:rPr>
              <a:t>}</a:t>
            </a:r>
          </a:p>
        </p:txBody>
      </p:sp>
      <p:sp>
        <p:nvSpPr>
          <p:cNvPr id="8" name="Freeform 7"/>
          <p:cNvSpPr/>
          <p:nvPr/>
        </p:nvSpPr>
        <p:spPr>
          <a:xfrm>
            <a:off x="5924549" y="1828906"/>
            <a:ext cx="45719" cy="687435"/>
          </a:xfrm>
          <a:custGeom>
            <a:avLst/>
            <a:gdLst>
              <a:gd name="connsiteX0" fmla="*/ 0 w 0"/>
              <a:gd name="connsiteY0" fmla="*/ 0 h 352425"/>
              <a:gd name="connsiteX1" fmla="*/ 0 w 0"/>
              <a:gd name="connsiteY1" fmla="*/ 352425 h 352425"/>
            </a:gdLst>
            <a:ahLst/>
            <a:cxnLst>
              <a:cxn ang="0">
                <a:pos x="connsiteX0" y="connsiteY0"/>
              </a:cxn>
              <a:cxn ang="0">
                <a:pos x="connsiteX1" y="connsiteY1"/>
              </a:cxn>
            </a:cxnLst>
            <a:rect l="l" t="t" r="r" b="b"/>
            <a:pathLst>
              <a:path h="352425">
                <a:moveTo>
                  <a:pt x="0" y="0"/>
                </a:moveTo>
                <a:lnTo>
                  <a:pt x="0" y="352425"/>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5878831" y="3694822"/>
            <a:ext cx="45719" cy="653534"/>
          </a:xfrm>
          <a:custGeom>
            <a:avLst/>
            <a:gdLst>
              <a:gd name="connsiteX0" fmla="*/ 0 w 0"/>
              <a:gd name="connsiteY0" fmla="*/ 0 h 352425"/>
              <a:gd name="connsiteX1" fmla="*/ 0 w 0"/>
              <a:gd name="connsiteY1" fmla="*/ 352425 h 352425"/>
            </a:gdLst>
            <a:ahLst/>
            <a:cxnLst>
              <a:cxn ang="0">
                <a:pos x="connsiteX0" y="connsiteY0"/>
              </a:cxn>
              <a:cxn ang="0">
                <a:pos x="connsiteX1" y="connsiteY1"/>
              </a:cxn>
            </a:cxnLst>
            <a:rect l="l" t="t" r="r" b="b"/>
            <a:pathLst>
              <a:path h="352425">
                <a:moveTo>
                  <a:pt x="0" y="0"/>
                </a:moveTo>
                <a:lnTo>
                  <a:pt x="0" y="352425"/>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p:cNvCxnSpPr>
            <a:stCxn id="6" idx="2"/>
            <a:endCxn id="6" idx="1"/>
          </p:cNvCxnSpPr>
          <p:nvPr/>
        </p:nvCxnSpPr>
        <p:spPr>
          <a:xfrm rot="5400000" flipH="1">
            <a:off x="5102987" y="4842294"/>
            <a:ext cx="653534" cy="953508"/>
          </a:xfrm>
          <a:prstGeom prst="bentConnector4">
            <a:avLst>
              <a:gd name="adj1" fmla="val -34979"/>
              <a:gd name="adj2" fmla="val 123975"/>
            </a:avLst>
          </a:pr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4" name="TextBox 13"/>
          <p:cNvSpPr txBox="1"/>
          <p:nvPr/>
        </p:nvSpPr>
        <p:spPr>
          <a:xfrm>
            <a:off x="6938232" y="2587236"/>
            <a:ext cx="2053368" cy="830997"/>
          </a:xfrm>
          <a:prstGeom prst="rect">
            <a:avLst/>
          </a:prstGeom>
          <a:noFill/>
        </p:spPr>
        <p:txBody>
          <a:bodyPr wrap="square" rtlCol="0">
            <a:spAutoFit/>
          </a:bodyPr>
          <a:lstStyle/>
          <a:p>
            <a:r>
              <a:rPr lang="en-US" sz="2400" i="1" dirty="0">
                <a:solidFill>
                  <a:schemeClr val="accent6">
                    <a:lumMod val="75000"/>
                  </a:schemeClr>
                </a:solidFill>
              </a:rPr>
              <a:t>Happens </a:t>
            </a:r>
            <a:r>
              <a:rPr lang="en-US" sz="2400" i="1" u="sng" dirty="0">
                <a:solidFill>
                  <a:schemeClr val="accent6">
                    <a:lumMod val="75000"/>
                  </a:schemeClr>
                </a:solidFill>
              </a:rPr>
              <a:t>once</a:t>
            </a:r>
            <a:r>
              <a:rPr lang="en-US" sz="2400" i="1" dirty="0">
                <a:solidFill>
                  <a:schemeClr val="accent6">
                    <a:lumMod val="75000"/>
                  </a:schemeClr>
                </a:solidFill>
              </a:rPr>
              <a:t> at start-up</a:t>
            </a:r>
          </a:p>
        </p:txBody>
      </p:sp>
      <p:sp>
        <p:nvSpPr>
          <p:cNvPr id="15" name="TextBox 14"/>
          <p:cNvSpPr txBox="1"/>
          <p:nvPr/>
        </p:nvSpPr>
        <p:spPr>
          <a:xfrm>
            <a:off x="7014432" y="4424945"/>
            <a:ext cx="2053368" cy="1138773"/>
          </a:xfrm>
          <a:prstGeom prst="rect">
            <a:avLst/>
          </a:prstGeom>
          <a:noFill/>
        </p:spPr>
        <p:txBody>
          <a:bodyPr wrap="square" rtlCol="0">
            <a:spAutoFit/>
          </a:bodyPr>
          <a:lstStyle/>
          <a:p>
            <a:r>
              <a:rPr lang="en-US" sz="2800" i="1" u="sng" dirty="0">
                <a:solidFill>
                  <a:schemeClr val="accent6">
                    <a:lumMod val="75000"/>
                  </a:schemeClr>
                </a:solidFill>
              </a:rPr>
              <a:t>Repeats</a:t>
            </a:r>
            <a:r>
              <a:rPr lang="en-US" sz="2000" i="1" dirty="0">
                <a:solidFill>
                  <a:schemeClr val="accent6">
                    <a:lumMod val="75000"/>
                  </a:schemeClr>
                </a:solidFill>
              </a:rPr>
              <a:t> 16 MILLION Times each Second</a:t>
            </a:r>
          </a:p>
        </p:txBody>
      </p:sp>
      <p:sp>
        <p:nvSpPr>
          <p:cNvPr id="16" name="TextBox 15"/>
          <p:cNvSpPr txBox="1"/>
          <p:nvPr/>
        </p:nvSpPr>
        <p:spPr>
          <a:xfrm>
            <a:off x="6938232" y="1211451"/>
            <a:ext cx="1977168" cy="1015663"/>
          </a:xfrm>
          <a:prstGeom prst="rect">
            <a:avLst/>
          </a:prstGeom>
          <a:noFill/>
        </p:spPr>
        <p:txBody>
          <a:bodyPr wrap="square" rtlCol="0">
            <a:spAutoFit/>
          </a:bodyPr>
          <a:lstStyle/>
          <a:p>
            <a:r>
              <a:rPr lang="en-US" sz="2400" i="1" dirty="0">
                <a:solidFill>
                  <a:schemeClr val="accent6">
                    <a:lumMod val="75000"/>
                  </a:schemeClr>
                </a:solidFill>
              </a:rPr>
              <a:t>Start here. </a:t>
            </a:r>
            <a:r>
              <a:rPr lang="en-US" i="1" dirty="0">
                <a:solidFill>
                  <a:schemeClr val="accent6">
                    <a:lumMod val="75000"/>
                  </a:schemeClr>
                </a:solidFill>
              </a:rPr>
              <a:t>(Power On, Upload or Reset)</a:t>
            </a:r>
            <a:endParaRPr lang="en-US" sz="2400" i="1" dirty="0">
              <a:solidFill>
                <a:schemeClr val="accent6">
                  <a:lumMod val="75000"/>
                </a:schemeClr>
              </a:solidFill>
            </a:endParaRPr>
          </a:p>
        </p:txBody>
      </p:sp>
      <p:sp>
        <p:nvSpPr>
          <p:cNvPr id="7" name="TextBox 6"/>
          <p:cNvSpPr txBox="1"/>
          <p:nvPr/>
        </p:nvSpPr>
        <p:spPr>
          <a:xfrm>
            <a:off x="4034693" y="6136392"/>
            <a:ext cx="4652107" cy="461665"/>
          </a:xfrm>
          <a:prstGeom prst="rect">
            <a:avLst/>
          </a:prstGeom>
          <a:noFill/>
        </p:spPr>
        <p:txBody>
          <a:bodyPr wrap="none" rtlCol="0">
            <a:spAutoFit/>
          </a:bodyPr>
          <a:lstStyle/>
          <a:p>
            <a:r>
              <a:rPr lang="en-US" sz="2400" b="1" i="1" dirty="0"/>
              <a:t>Flow Chart for All Arduino Sketches</a:t>
            </a:r>
          </a:p>
        </p:txBody>
      </p:sp>
    </p:spTree>
    <p:extLst>
      <p:ext uri="{BB962C8B-B14F-4D97-AF65-F5344CB8AC3E}">
        <p14:creationId xmlns:p14="http://schemas.microsoft.com/office/powerpoint/2010/main" val="948185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9B6A79-2E52-4939-B2CE-2DBF760610F3}"/>
              </a:ext>
            </a:extLst>
          </p:cNvPr>
          <p:cNvPicPr>
            <a:picLocks noChangeAspect="1"/>
          </p:cNvPicPr>
          <p:nvPr/>
        </p:nvPicPr>
        <p:blipFill>
          <a:blip r:embed="rId2"/>
          <a:stretch>
            <a:fillRect/>
          </a:stretch>
        </p:blipFill>
        <p:spPr>
          <a:xfrm>
            <a:off x="539911" y="1795987"/>
            <a:ext cx="5172631" cy="3266025"/>
          </a:xfrm>
          <a:prstGeom prst="rect">
            <a:avLst/>
          </a:prstGeom>
        </p:spPr>
      </p:pic>
      <p:sp>
        <p:nvSpPr>
          <p:cNvPr id="2" name="Title 1"/>
          <p:cNvSpPr>
            <a:spLocks noGrp="1"/>
          </p:cNvSpPr>
          <p:nvPr>
            <p:ph type="title"/>
          </p:nvPr>
        </p:nvSpPr>
        <p:spPr/>
        <p:txBody>
          <a:bodyPr/>
          <a:lstStyle/>
          <a:p>
            <a:r>
              <a:rPr lang="en-US" dirty="0"/>
              <a:t>Circuit Diagram</a:t>
            </a:r>
          </a:p>
        </p:txBody>
      </p:sp>
      <p:sp>
        <p:nvSpPr>
          <p:cNvPr id="5" name="TextBox 4"/>
          <p:cNvSpPr txBox="1"/>
          <p:nvPr/>
        </p:nvSpPr>
        <p:spPr>
          <a:xfrm>
            <a:off x="6008507" y="2136337"/>
            <a:ext cx="2595582" cy="2585323"/>
          </a:xfrm>
          <a:prstGeom prst="rect">
            <a:avLst/>
          </a:prstGeom>
          <a:noFill/>
        </p:spPr>
        <p:txBody>
          <a:bodyPr wrap="none" rtlCol="0">
            <a:spAutoFit/>
          </a:bodyPr>
          <a:lstStyle/>
          <a:p>
            <a:pPr algn="ctr"/>
            <a:r>
              <a:rPr lang="en-US" b="1" u="sng" dirty="0">
                <a:solidFill>
                  <a:srgbClr val="0070C0"/>
                </a:solidFill>
              </a:rPr>
              <a:t>Questions</a:t>
            </a:r>
          </a:p>
          <a:p>
            <a:pPr algn="ctr"/>
            <a:endParaRPr lang="en-US" b="1" u="sng" dirty="0">
              <a:solidFill>
                <a:srgbClr val="0070C0"/>
              </a:solidFill>
            </a:endParaRPr>
          </a:p>
          <a:p>
            <a:r>
              <a:rPr lang="en-US" dirty="0"/>
              <a:t>Q: What resistor to use?</a:t>
            </a:r>
          </a:p>
          <a:p>
            <a:endParaRPr lang="en-US" dirty="0"/>
          </a:p>
          <a:p>
            <a:r>
              <a:rPr lang="en-US" dirty="0"/>
              <a:t>Q: What color LEDs?</a:t>
            </a:r>
          </a:p>
          <a:p>
            <a:endParaRPr lang="en-US" dirty="0"/>
          </a:p>
          <a:p>
            <a:r>
              <a:rPr lang="en-US" dirty="0"/>
              <a:t>Q: LED long leg go on the </a:t>
            </a:r>
            <a:br>
              <a:rPr lang="en-US" dirty="0"/>
            </a:br>
            <a:r>
              <a:rPr lang="en-US" dirty="0"/>
              <a:t>left or right?</a:t>
            </a:r>
          </a:p>
          <a:p>
            <a:endParaRPr lang="en-US" dirty="0"/>
          </a:p>
        </p:txBody>
      </p:sp>
    </p:spTree>
    <p:extLst>
      <p:ext uri="{BB962C8B-B14F-4D97-AF65-F5344CB8AC3E}">
        <p14:creationId xmlns:p14="http://schemas.microsoft.com/office/powerpoint/2010/main" val="2808506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9AA58A2-3FF1-4BCC-88F0-5207BB3C9CD5}"/>
              </a:ext>
            </a:extLst>
          </p:cNvPr>
          <p:cNvPicPr>
            <a:picLocks noChangeAspect="1"/>
          </p:cNvPicPr>
          <p:nvPr/>
        </p:nvPicPr>
        <p:blipFill>
          <a:blip r:embed="rId2"/>
          <a:stretch>
            <a:fillRect/>
          </a:stretch>
        </p:blipFill>
        <p:spPr>
          <a:xfrm>
            <a:off x="653015" y="1756006"/>
            <a:ext cx="5299272" cy="3345987"/>
          </a:xfrm>
          <a:prstGeom prst="rect">
            <a:avLst/>
          </a:prstGeom>
        </p:spPr>
      </p:pic>
      <p:sp>
        <p:nvSpPr>
          <p:cNvPr id="2" name="Title 1"/>
          <p:cNvSpPr>
            <a:spLocks noGrp="1"/>
          </p:cNvSpPr>
          <p:nvPr>
            <p:ph type="title"/>
          </p:nvPr>
        </p:nvSpPr>
        <p:spPr/>
        <p:txBody>
          <a:bodyPr/>
          <a:lstStyle/>
          <a:p>
            <a:r>
              <a:rPr lang="en-US" dirty="0"/>
              <a:t>Circuit Hint</a:t>
            </a:r>
          </a:p>
        </p:txBody>
      </p:sp>
      <p:sp>
        <p:nvSpPr>
          <p:cNvPr id="5" name="TextBox 4"/>
          <p:cNvSpPr txBox="1"/>
          <p:nvPr/>
        </p:nvSpPr>
        <p:spPr>
          <a:xfrm>
            <a:off x="6020100" y="1594697"/>
            <a:ext cx="3003057" cy="3139321"/>
          </a:xfrm>
          <a:prstGeom prst="rect">
            <a:avLst/>
          </a:prstGeom>
          <a:noFill/>
        </p:spPr>
        <p:txBody>
          <a:bodyPr wrap="square" rtlCol="0">
            <a:spAutoFit/>
          </a:bodyPr>
          <a:lstStyle/>
          <a:p>
            <a:pPr algn="ctr"/>
            <a:r>
              <a:rPr lang="en-US" b="1" u="sng" dirty="0">
                <a:solidFill>
                  <a:srgbClr val="0070C0"/>
                </a:solidFill>
              </a:rPr>
              <a:t>Questions</a:t>
            </a:r>
          </a:p>
          <a:p>
            <a:endParaRPr lang="en-US" dirty="0"/>
          </a:p>
          <a:p>
            <a:r>
              <a:rPr lang="en-US" dirty="0"/>
              <a:t>Q: What resistor to use?</a:t>
            </a:r>
          </a:p>
          <a:p>
            <a:r>
              <a:rPr lang="en-US" b="1" dirty="0">
                <a:solidFill>
                  <a:srgbClr val="FF0000"/>
                </a:solidFill>
              </a:rPr>
              <a:t>A:  220 Ohm</a:t>
            </a:r>
          </a:p>
          <a:p>
            <a:endParaRPr lang="en-US" dirty="0"/>
          </a:p>
          <a:p>
            <a:r>
              <a:rPr lang="en-US" dirty="0"/>
              <a:t>Q: What color LEDs?</a:t>
            </a:r>
          </a:p>
          <a:p>
            <a:r>
              <a:rPr lang="en-US" b="1" dirty="0">
                <a:solidFill>
                  <a:srgbClr val="FF0000"/>
                </a:solidFill>
              </a:rPr>
              <a:t>A:  your call!</a:t>
            </a:r>
          </a:p>
          <a:p>
            <a:endParaRPr lang="en-US" dirty="0"/>
          </a:p>
          <a:p>
            <a:r>
              <a:rPr lang="en-US" dirty="0"/>
              <a:t>Q: LED long leg on left or right?</a:t>
            </a:r>
          </a:p>
          <a:p>
            <a:r>
              <a:rPr lang="en-US" b="1" dirty="0">
                <a:solidFill>
                  <a:srgbClr val="FF0000"/>
                </a:solidFill>
              </a:rPr>
              <a:t>A:  Long leg on LEFT</a:t>
            </a:r>
          </a:p>
        </p:txBody>
      </p:sp>
      <p:sp>
        <p:nvSpPr>
          <p:cNvPr id="6" name="TextBox 5">
            <a:extLst>
              <a:ext uri="{FF2B5EF4-FFF2-40B4-BE49-F238E27FC236}">
                <a16:creationId xmlns:a16="http://schemas.microsoft.com/office/drawing/2014/main" id="{9A1EBAF6-5A7F-4C87-8C06-C2E4ADB43A6A}"/>
              </a:ext>
            </a:extLst>
          </p:cNvPr>
          <p:cNvSpPr txBox="1"/>
          <p:nvPr/>
        </p:nvSpPr>
        <p:spPr>
          <a:xfrm>
            <a:off x="4115083" y="2286745"/>
            <a:ext cx="535724" cy="369332"/>
          </a:xfrm>
          <a:prstGeom prst="rect">
            <a:avLst/>
          </a:prstGeom>
          <a:noFill/>
        </p:spPr>
        <p:txBody>
          <a:bodyPr wrap="none" rtlCol="0">
            <a:spAutoFit/>
          </a:bodyPr>
          <a:lstStyle/>
          <a:p>
            <a:r>
              <a:rPr lang="en-US" dirty="0">
                <a:solidFill>
                  <a:srgbClr val="FF0000"/>
                </a:solidFill>
              </a:rPr>
              <a:t>220</a:t>
            </a:r>
          </a:p>
        </p:txBody>
      </p:sp>
      <p:sp>
        <p:nvSpPr>
          <p:cNvPr id="7" name="TextBox 6">
            <a:extLst>
              <a:ext uri="{FF2B5EF4-FFF2-40B4-BE49-F238E27FC236}">
                <a16:creationId xmlns:a16="http://schemas.microsoft.com/office/drawing/2014/main" id="{26A2681A-16FC-41E4-9364-2120E2D6F451}"/>
              </a:ext>
            </a:extLst>
          </p:cNvPr>
          <p:cNvSpPr txBox="1"/>
          <p:nvPr/>
        </p:nvSpPr>
        <p:spPr>
          <a:xfrm>
            <a:off x="4115083" y="2893684"/>
            <a:ext cx="535724" cy="369332"/>
          </a:xfrm>
          <a:prstGeom prst="rect">
            <a:avLst/>
          </a:prstGeom>
          <a:noFill/>
        </p:spPr>
        <p:txBody>
          <a:bodyPr wrap="none" rtlCol="0">
            <a:spAutoFit/>
          </a:bodyPr>
          <a:lstStyle/>
          <a:p>
            <a:r>
              <a:rPr lang="en-US" dirty="0">
                <a:solidFill>
                  <a:srgbClr val="FF0000"/>
                </a:solidFill>
              </a:rPr>
              <a:t>220</a:t>
            </a:r>
          </a:p>
        </p:txBody>
      </p:sp>
      <p:sp>
        <p:nvSpPr>
          <p:cNvPr id="8" name="TextBox 7">
            <a:extLst>
              <a:ext uri="{FF2B5EF4-FFF2-40B4-BE49-F238E27FC236}">
                <a16:creationId xmlns:a16="http://schemas.microsoft.com/office/drawing/2014/main" id="{3E502455-8D54-47FA-B5AE-11AFF5D94F58}"/>
              </a:ext>
            </a:extLst>
          </p:cNvPr>
          <p:cNvSpPr txBox="1"/>
          <p:nvPr/>
        </p:nvSpPr>
        <p:spPr>
          <a:xfrm>
            <a:off x="4115083" y="3429000"/>
            <a:ext cx="535724" cy="369332"/>
          </a:xfrm>
          <a:prstGeom prst="rect">
            <a:avLst/>
          </a:prstGeom>
          <a:noFill/>
        </p:spPr>
        <p:txBody>
          <a:bodyPr wrap="none" rtlCol="0">
            <a:spAutoFit/>
          </a:bodyPr>
          <a:lstStyle/>
          <a:p>
            <a:r>
              <a:rPr lang="en-US" dirty="0">
                <a:solidFill>
                  <a:srgbClr val="FF0000"/>
                </a:solidFill>
              </a:rPr>
              <a:t>220</a:t>
            </a:r>
          </a:p>
        </p:txBody>
      </p:sp>
      <p:sp>
        <p:nvSpPr>
          <p:cNvPr id="9" name="TextBox 8">
            <a:extLst>
              <a:ext uri="{FF2B5EF4-FFF2-40B4-BE49-F238E27FC236}">
                <a16:creationId xmlns:a16="http://schemas.microsoft.com/office/drawing/2014/main" id="{607B9B5A-CAE9-4E1C-AF36-F4F97F1A9D53}"/>
              </a:ext>
            </a:extLst>
          </p:cNvPr>
          <p:cNvSpPr txBox="1"/>
          <p:nvPr/>
        </p:nvSpPr>
        <p:spPr>
          <a:xfrm>
            <a:off x="4115083" y="3947457"/>
            <a:ext cx="535724" cy="369332"/>
          </a:xfrm>
          <a:prstGeom prst="rect">
            <a:avLst/>
          </a:prstGeom>
          <a:noFill/>
        </p:spPr>
        <p:txBody>
          <a:bodyPr wrap="none" rtlCol="0">
            <a:spAutoFit/>
          </a:bodyPr>
          <a:lstStyle/>
          <a:p>
            <a:r>
              <a:rPr lang="en-US" dirty="0">
                <a:solidFill>
                  <a:srgbClr val="FF0000"/>
                </a:solidFill>
              </a:rPr>
              <a:t>220</a:t>
            </a:r>
          </a:p>
        </p:txBody>
      </p:sp>
      <p:sp>
        <p:nvSpPr>
          <p:cNvPr id="10" name="TextBox 9">
            <a:extLst>
              <a:ext uri="{FF2B5EF4-FFF2-40B4-BE49-F238E27FC236}">
                <a16:creationId xmlns:a16="http://schemas.microsoft.com/office/drawing/2014/main" id="{81C1CA1B-5B7A-4268-A3C4-13CC33D04C77}"/>
              </a:ext>
            </a:extLst>
          </p:cNvPr>
          <p:cNvSpPr txBox="1"/>
          <p:nvPr/>
        </p:nvSpPr>
        <p:spPr>
          <a:xfrm>
            <a:off x="2219661" y="1732747"/>
            <a:ext cx="499047" cy="369332"/>
          </a:xfrm>
          <a:prstGeom prst="rect">
            <a:avLst/>
          </a:prstGeom>
          <a:noFill/>
        </p:spPr>
        <p:txBody>
          <a:bodyPr wrap="none" rtlCol="0">
            <a:spAutoFit/>
          </a:bodyPr>
          <a:lstStyle/>
          <a:p>
            <a:r>
              <a:rPr lang="en-US" dirty="0">
                <a:solidFill>
                  <a:srgbClr val="FF0000"/>
                </a:solidFill>
              </a:rPr>
              <a:t>red</a:t>
            </a:r>
          </a:p>
        </p:txBody>
      </p:sp>
      <p:sp>
        <p:nvSpPr>
          <p:cNvPr id="11" name="TextBox 10">
            <a:extLst>
              <a:ext uri="{FF2B5EF4-FFF2-40B4-BE49-F238E27FC236}">
                <a16:creationId xmlns:a16="http://schemas.microsoft.com/office/drawing/2014/main" id="{55383B58-6608-46A6-A20D-3027613787E5}"/>
              </a:ext>
            </a:extLst>
          </p:cNvPr>
          <p:cNvSpPr txBox="1"/>
          <p:nvPr/>
        </p:nvSpPr>
        <p:spPr>
          <a:xfrm>
            <a:off x="2219661" y="2339686"/>
            <a:ext cx="723468" cy="369332"/>
          </a:xfrm>
          <a:prstGeom prst="rect">
            <a:avLst/>
          </a:prstGeom>
          <a:noFill/>
        </p:spPr>
        <p:txBody>
          <a:bodyPr wrap="none" rtlCol="0">
            <a:spAutoFit/>
          </a:bodyPr>
          <a:lstStyle/>
          <a:p>
            <a:r>
              <a:rPr lang="en-US" dirty="0">
                <a:solidFill>
                  <a:srgbClr val="00B050"/>
                </a:solidFill>
              </a:rPr>
              <a:t>green</a:t>
            </a:r>
          </a:p>
        </p:txBody>
      </p:sp>
      <p:sp>
        <p:nvSpPr>
          <p:cNvPr id="12" name="TextBox 11">
            <a:extLst>
              <a:ext uri="{FF2B5EF4-FFF2-40B4-BE49-F238E27FC236}">
                <a16:creationId xmlns:a16="http://schemas.microsoft.com/office/drawing/2014/main" id="{16B66CFF-7834-4C7B-B1EA-7B279976EE79}"/>
              </a:ext>
            </a:extLst>
          </p:cNvPr>
          <p:cNvSpPr txBox="1"/>
          <p:nvPr/>
        </p:nvSpPr>
        <p:spPr>
          <a:xfrm>
            <a:off x="2216966" y="2947761"/>
            <a:ext cx="596638" cy="369332"/>
          </a:xfrm>
          <a:prstGeom prst="rect">
            <a:avLst/>
          </a:prstGeom>
          <a:noFill/>
        </p:spPr>
        <p:txBody>
          <a:bodyPr wrap="none" rtlCol="0">
            <a:spAutoFit/>
          </a:bodyPr>
          <a:lstStyle/>
          <a:p>
            <a:r>
              <a:rPr lang="en-US" dirty="0">
                <a:solidFill>
                  <a:srgbClr val="00B0F0"/>
                </a:solidFill>
              </a:rPr>
              <a:t>blue</a:t>
            </a:r>
          </a:p>
        </p:txBody>
      </p:sp>
      <p:sp>
        <p:nvSpPr>
          <p:cNvPr id="13" name="TextBox 12">
            <a:extLst>
              <a:ext uri="{FF2B5EF4-FFF2-40B4-BE49-F238E27FC236}">
                <a16:creationId xmlns:a16="http://schemas.microsoft.com/office/drawing/2014/main" id="{3A3C356F-EDC2-4EA9-AFF6-3B8FDC7C4352}"/>
              </a:ext>
            </a:extLst>
          </p:cNvPr>
          <p:cNvSpPr txBox="1"/>
          <p:nvPr/>
        </p:nvSpPr>
        <p:spPr>
          <a:xfrm>
            <a:off x="2047556" y="3619904"/>
            <a:ext cx="793294" cy="369332"/>
          </a:xfrm>
          <a:prstGeom prst="rect">
            <a:avLst/>
          </a:prstGeom>
          <a:noFill/>
        </p:spPr>
        <p:txBody>
          <a:bodyPr wrap="none" rtlCol="0">
            <a:spAutoFit/>
          </a:bodyPr>
          <a:lstStyle/>
          <a:p>
            <a:r>
              <a:rPr lang="en-US" dirty="0">
                <a:solidFill>
                  <a:srgbClr val="FFFF00"/>
                </a:solidFill>
              </a:rPr>
              <a:t>yellow</a:t>
            </a:r>
          </a:p>
        </p:txBody>
      </p:sp>
      <p:sp>
        <p:nvSpPr>
          <p:cNvPr id="14" name="TextBox 13">
            <a:extLst>
              <a:ext uri="{FF2B5EF4-FFF2-40B4-BE49-F238E27FC236}">
                <a16:creationId xmlns:a16="http://schemas.microsoft.com/office/drawing/2014/main" id="{A4D97035-C429-4DA7-9CC9-5F92BFF2EE8C}"/>
              </a:ext>
            </a:extLst>
          </p:cNvPr>
          <p:cNvSpPr txBox="1"/>
          <p:nvPr/>
        </p:nvSpPr>
        <p:spPr>
          <a:xfrm>
            <a:off x="2216966" y="4162775"/>
            <a:ext cx="590226" cy="369332"/>
          </a:xfrm>
          <a:prstGeom prst="rect">
            <a:avLst/>
          </a:prstGeom>
          <a:noFill/>
        </p:spPr>
        <p:txBody>
          <a:bodyPr wrap="none" rtlCol="0">
            <a:spAutoFit/>
          </a:bodyPr>
          <a:lstStyle/>
          <a:p>
            <a:r>
              <a:rPr lang="en-US" dirty="0">
                <a:solidFill>
                  <a:srgbClr val="FF0000"/>
                </a:solidFill>
              </a:rPr>
              <a:t>long</a:t>
            </a:r>
          </a:p>
        </p:txBody>
      </p:sp>
      <p:sp>
        <p:nvSpPr>
          <p:cNvPr id="15" name="TextBox 14">
            <a:extLst>
              <a:ext uri="{FF2B5EF4-FFF2-40B4-BE49-F238E27FC236}">
                <a16:creationId xmlns:a16="http://schemas.microsoft.com/office/drawing/2014/main" id="{722F90DF-892B-4385-903D-FA32F50CF7CA}"/>
              </a:ext>
            </a:extLst>
          </p:cNvPr>
          <p:cNvSpPr txBox="1"/>
          <p:nvPr/>
        </p:nvSpPr>
        <p:spPr>
          <a:xfrm>
            <a:off x="3191715" y="4197188"/>
            <a:ext cx="675185" cy="369332"/>
          </a:xfrm>
          <a:prstGeom prst="rect">
            <a:avLst/>
          </a:prstGeom>
          <a:noFill/>
        </p:spPr>
        <p:txBody>
          <a:bodyPr wrap="none" rtlCol="0">
            <a:spAutoFit/>
          </a:bodyPr>
          <a:lstStyle/>
          <a:p>
            <a:r>
              <a:rPr lang="en-US" dirty="0">
                <a:solidFill>
                  <a:srgbClr val="FF0000"/>
                </a:solidFill>
              </a:rPr>
              <a:t>short</a:t>
            </a:r>
          </a:p>
        </p:txBody>
      </p:sp>
      <p:sp>
        <p:nvSpPr>
          <p:cNvPr id="17" name="TextBox 16">
            <a:extLst>
              <a:ext uri="{FF2B5EF4-FFF2-40B4-BE49-F238E27FC236}">
                <a16:creationId xmlns:a16="http://schemas.microsoft.com/office/drawing/2014/main" id="{47523820-49D0-435A-9041-030DDEB7EF43}"/>
              </a:ext>
            </a:extLst>
          </p:cNvPr>
          <p:cNvSpPr txBox="1"/>
          <p:nvPr/>
        </p:nvSpPr>
        <p:spPr>
          <a:xfrm>
            <a:off x="4115083" y="1566459"/>
            <a:ext cx="535724" cy="369332"/>
          </a:xfrm>
          <a:prstGeom prst="rect">
            <a:avLst/>
          </a:prstGeom>
          <a:noFill/>
        </p:spPr>
        <p:txBody>
          <a:bodyPr wrap="none" rtlCol="0">
            <a:spAutoFit/>
          </a:bodyPr>
          <a:lstStyle/>
          <a:p>
            <a:r>
              <a:rPr lang="en-US" dirty="0">
                <a:solidFill>
                  <a:srgbClr val="FF0000"/>
                </a:solidFill>
              </a:rPr>
              <a:t>220</a:t>
            </a:r>
          </a:p>
        </p:txBody>
      </p:sp>
    </p:spTree>
    <p:extLst>
      <p:ext uri="{BB962C8B-B14F-4D97-AF65-F5344CB8AC3E}">
        <p14:creationId xmlns:p14="http://schemas.microsoft.com/office/powerpoint/2010/main" val="1568814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5133"/>
            <a:ext cx="8229600" cy="4634246"/>
          </a:xfrm>
          <a:solidFill>
            <a:schemeClr val="bg1">
              <a:lumMod val="95000"/>
            </a:schemeClr>
          </a:solidFill>
        </p:spPr>
        <p:txBody>
          <a:bodyPr/>
          <a:lstStyle/>
          <a:p>
            <a:r>
              <a:rPr lang="en-US" dirty="0"/>
              <a:t>Build the circuit, write the Sketch, get it working</a:t>
            </a:r>
            <a:endParaRPr lang="en-US" b="1" dirty="0"/>
          </a:p>
          <a:p>
            <a:r>
              <a:rPr lang="en-US" dirty="0"/>
              <a:t>If you have trouble with the sketch, a working version </a:t>
            </a:r>
            <a:r>
              <a:rPr lang="en-US" dirty="0" err="1"/>
              <a:t>cylon.ino</a:t>
            </a:r>
            <a:r>
              <a:rPr lang="en-US" dirty="0"/>
              <a:t> is available in the </a:t>
            </a:r>
            <a:r>
              <a:rPr lang="en-US" b="1" dirty="0"/>
              <a:t>sketches</a:t>
            </a:r>
            <a:r>
              <a:rPr lang="en-US" dirty="0"/>
              <a:t> folder</a:t>
            </a:r>
          </a:p>
          <a:p>
            <a:r>
              <a:rPr lang="en-US" dirty="0"/>
              <a:t>When you’re done, it’s lunch time!</a:t>
            </a:r>
            <a:br>
              <a:rPr lang="en-US" dirty="0"/>
            </a:br>
            <a:endParaRPr lang="en-US" b="1" dirty="0">
              <a:solidFill>
                <a:srgbClr val="0070C0"/>
              </a:solidFill>
              <a:sym typeface="Symbol" panose="05050102010706020507" pitchFamily="18" charset="2"/>
            </a:endParaRPr>
          </a:p>
        </p:txBody>
      </p:sp>
      <p:pic>
        <p:nvPicPr>
          <p:cNvPr id="4" name="Picture 4" descr="Related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40978" y="4751804"/>
            <a:ext cx="1323975" cy="17621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9CBF158-1558-4227-BE18-4662490ACA75}"/>
              </a:ext>
            </a:extLst>
          </p:cNvPr>
          <p:cNvSpPr/>
          <p:nvPr/>
        </p:nvSpPr>
        <p:spPr>
          <a:xfrm>
            <a:off x="190706" y="92076"/>
            <a:ext cx="1854662" cy="461665"/>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pPr algn="ctr"/>
            <a:r>
              <a:rPr lang="en-US" sz="2400" b="1" dirty="0">
                <a:ln w="22225">
                  <a:solidFill>
                    <a:schemeClr val="accent2"/>
                  </a:solidFill>
                  <a:prstDash val="solid"/>
                </a:ln>
                <a:solidFill>
                  <a:schemeClr val="tx1">
                    <a:lumMod val="95000"/>
                    <a:lumOff val="5000"/>
                  </a:schemeClr>
                </a:solidFill>
              </a:rPr>
              <a:t>Hands On</a:t>
            </a:r>
          </a:p>
        </p:txBody>
      </p:sp>
    </p:spTree>
    <p:extLst>
      <p:ext uri="{BB962C8B-B14F-4D97-AF65-F5344CB8AC3E}">
        <p14:creationId xmlns:p14="http://schemas.microsoft.com/office/powerpoint/2010/main" val="774292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753"/>
            <a:ext cx="8229600" cy="744279"/>
          </a:xfrm>
        </p:spPr>
        <p:txBody>
          <a:bodyPr/>
          <a:lstStyle/>
          <a:p>
            <a:r>
              <a:rPr lang="en-US" dirty="0" err="1"/>
              <a:t>Cylon</a:t>
            </a:r>
            <a:r>
              <a:rPr lang="en-US" dirty="0"/>
              <a:t> “Pseudo Code”</a:t>
            </a:r>
          </a:p>
        </p:txBody>
      </p:sp>
      <p:sp>
        <p:nvSpPr>
          <p:cNvPr id="11" name="TextBox 10"/>
          <p:cNvSpPr txBox="1"/>
          <p:nvPr/>
        </p:nvSpPr>
        <p:spPr>
          <a:xfrm>
            <a:off x="1189773" y="1036651"/>
            <a:ext cx="5114670" cy="4893647"/>
          </a:xfrm>
          <a:prstGeom prst="rect">
            <a:avLst/>
          </a:prstGeom>
          <a:noFill/>
        </p:spPr>
        <p:txBody>
          <a:bodyPr wrap="none" rtlCol="0">
            <a:spAutoFit/>
          </a:bodyPr>
          <a:lstStyle/>
          <a:p>
            <a:r>
              <a:rPr lang="en-US" sz="2400" b="1" dirty="0"/>
              <a:t>Setup</a:t>
            </a:r>
            <a:r>
              <a:rPr lang="en-US" sz="2400" dirty="0"/>
              <a:t> should include these statements:</a:t>
            </a:r>
          </a:p>
          <a:p>
            <a:r>
              <a:rPr lang="en-US" sz="2400" dirty="0" err="1"/>
              <a:t>pinMode</a:t>
            </a:r>
            <a:r>
              <a:rPr lang="en-US" sz="2400" dirty="0"/>
              <a:t>(2,OUTPUT);</a:t>
            </a:r>
          </a:p>
          <a:p>
            <a:r>
              <a:rPr lang="en-US" sz="2400" dirty="0" err="1"/>
              <a:t>pinMode</a:t>
            </a:r>
            <a:r>
              <a:rPr lang="en-US" sz="2400" dirty="0"/>
              <a:t>(3,OUTPUT);</a:t>
            </a:r>
          </a:p>
          <a:p>
            <a:r>
              <a:rPr lang="en-US" sz="2400" dirty="0" err="1"/>
              <a:t>pinMode</a:t>
            </a:r>
            <a:r>
              <a:rPr lang="en-US" sz="2400" dirty="0"/>
              <a:t>(4,OUTPUT);</a:t>
            </a:r>
          </a:p>
          <a:p>
            <a:r>
              <a:rPr lang="en-US" sz="2400" dirty="0" err="1"/>
              <a:t>pinMode</a:t>
            </a:r>
            <a:r>
              <a:rPr lang="en-US" sz="2400" dirty="0"/>
              <a:t>(5,OUTPUT);</a:t>
            </a:r>
          </a:p>
          <a:p>
            <a:endParaRPr lang="en-US" sz="2400" dirty="0"/>
          </a:p>
          <a:p>
            <a:r>
              <a:rPr lang="en-US" sz="2400" b="1" dirty="0"/>
              <a:t>Loop</a:t>
            </a:r>
            <a:r>
              <a:rPr lang="en-US" sz="2400" dirty="0"/>
              <a:t> code should do this:</a:t>
            </a:r>
          </a:p>
          <a:p>
            <a:r>
              <a:rPr lang="en-US" sz="2400" dirty="0"/>
              <a:t>Blink 2 on and off</a:t>
            </a:r>
          </a:p>
          <a:p>
            <a:r>
              <a:rPr lang="en-US" sz="2400" dirty="0"/>
              <a:t>Blink 3 on and off</a:t>
            </a:r>
          </a:p>
          <a:p>
            <a:r>
              <a:rPr lang="en-US" sz="2400" dirty="0"/>
              <a:t>Blink 4 on and off</a:t>
            </a:r>
          </a:p>
          <a:p>
            <a:r>
              <a:rPr lang="en-US" sz="2400" dirty="0"/>
              <a:t>Blink 5 on and off</a:t>
            </a:r>
          </a:p>
          <a:p>
            <a:r>
              <a:rPr lang="en-US" sz="2400" dirty="0"/>
              <a:t>Blink 4 on and off</a:t>
            </a:r>
          </a:p>
          <a:p>
            <a:r>
              <a:rPr lang="en-US" sz="2400" dirty="0"/>
              <a:t>Blink 3 on and off</a:t>
            </a:r>
          </a:p>
        </p:txBody>
      </p:sp>
      <p:sp>
        <p:nvSpPr>
          <p:cNvPr id="3" name="TextBox 2">
            <a:extLst>
              <a:ext uri="{FF2B5EF4-FFF2-40B4-BE49-F238E27FC236}">
                <a16:creationId xmlns:a16="http://schemas.microsoft.com/office/drawing/2014/main" id="{CB7D3FE6-9406-4F3B-AEED-708848A00505}"/>
              </a:ext>
            </a:extLst>
          </p:cNvPr>
          <p:cNvSpPr txBox="1"/>
          <p:nvPr/>
        </p:nvSpPr>
        <p:spPr>
          <a:xfrm>
            <a:off x="4353669" y="3681962"/>
            <a:ext cx="4685228" cy="1938992"/>
          </a:xfrm>
          <a:prstGeom prst="rect">
            <a:avLst/>
          </a:prstGeom>
          <a:noFill/>
          <a:ln>
            <a:solidFill>
              <a:srgbClr val="00B0F0"/>
            </a:solidFill>
          </a:ln>
        </p:spPr>
        <p:txBody>
          <a:bodyPr wrap="square" rtlCol="0">
            <a:spAutoFit/>
          </a:bodyPr>
          <a:lstStyle/>
          <a:p>
            <a:r>
              <a:rPr lang="en-US" sz="2400" b="1" u="sng" dirty="0">
                <a:solidFill>
                  <a:srgbClr val="00B050"/>
                </a:solidFill>
              </a:rPr>
              <a:t>Note</a:t>
            </a:r>
            <a:r>
              <a:rPr lang="en-US" sz="2400" dirty="0">
                <a:solidFill>
                  <a:srgbClr val="00B050"/>
                </a:solidFill>
              </a:rPr>
              <a:t>: this is not the actual code!</a:t>
            </a:r>
          </a:p>
          <a:p>
            <a:r>
              <a:rPr lang="en-US" sz="2400" b="1" u="sng" dirty="0">
                <a:solidFill>
                  <a:srgbClr val="00B050"/>
                </a:solidFill>
              </a:rPr>
              <a:t>Suggestion</a:t>
            </a:r>
            <a:r>
              <a:rPr lang="en-US" sz="2400" dirty="0">
                <a:solidFill>
                  <a:srgbClr val="00B050"/>
                </a:solidFill>
              </a:rPr>
              <a:t>: </a:t>
            </a:r>
          </a:p>
          <a:p>
            <a:pPr marL="342900" indent="-342900">
              <a:buFont typeface="Arial" panose="020B0604020202020204" pitchFamily="34" charset="0"/>
              <a:buChar char="•"/>
            </a:pPr>
            <a:r>
              <a:rPr lang="en-US" sz="2400" dirty="0">
                <a:solidFill>
                  <a:srgbClr val="00B050"/>
                </a:solidFill>
              </a:rPr>
              <a:t>Write code to blink LED on pin 2</a:t>
            </a:r>
          </a:p>
          <a:p>
            <a:pPr marL="342900" indent="-342900">
              <a:buFont typeface="Arial" panose="020B0604020202020204" pitchFamily="34" charset="0"/>
              <a:buChar char="•"/>
            </a:pPr>
            <a:r>
              <a:rPr lang="en-US" sz="2400" dirty="0">
                <a:solidFill>
                  <a:srgbClr val="00B050"/>
                </a:solidFill>
              </a:rPr>
              <a:t>Use copy-and-paste to replicate blink code for pins 3, 4, and 5.</a:t>
            </a:r>
          </a:p>
        </p:txBody>
      </p:sp>
      <p:sp>
        <p:nvSpPr>
          <p:cNvPr id="4" name="Right Brace 3">
            <a:extLst>
              <a:ext uri="{FF2B5EF4-FFF2-40B4-BE49-F238E27FC236}">
                <a16:creationId xmlns:a16="http://schemas.microsoft.com/office/drawing/2014/main" id="{8DE175BF-2C13-4AB7-9F39-80813D29977B}"/>
              </a:ext>
            </a:extLst>
          </p:cNvPr>
          <p:cNvSpPr/>
          <p:nvPr/>
        </p:nvSpPr>
        <p:spPr>
          <a:xfrm>
            <a:off x="3628417" y="3686783"/>
            <a:ext cx="457200" cy="1994170"/>
          </a:xfrm>
          <a:prstGeom prst="rightBrace">
            <a:avLst>
              <a:gd name="adj1" fmla="val 16843"/>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6FF81C03-220A-448B-B0F2-AD7FA9EFF584}"/>
              </a:ext>
            </a:extLst>
          </p:cNvPr>
          <p:cNvSpPr/>
          <p:nvPr/>
        </p:nvSpPr>
        <p:spPr>
          <a:xfrm>
            <a:off x="190706" y="92076"/>
            <a:ext cx="1854662" cy="461665"/>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pPr algn="ctr"/>
            <a:r>
              <a:rPr lang="en-US" sz="2400" b="1" dirty="0">
                <a:ln w="22225">
                  <a:solidFill>
                    <a:schemeClr val="accent2"/>
                  </a:solidFill>
                  <a:prstDash val="solid"/>
                </a:ln>
                <a:solidFill>
                  <a:schemeClr val="tx1">
                    <a:lumMod val="95000"/>
                    <a:lumOff val="5000"/>
                  </a:schemeClr>
                </a:solidFill>
              </a:rPr>
              <a:t>Hands On</a:t>
            </a:r>
          </a:p>
        </p:txBody>
      </p:sp>
    </p:spTree>
    <p:extLst>
      <p:ext uri="{BB962C8B-B14F-4D97-AF65-F5344CB8AC3E}">
        <p14:creationId xmlns:p14="http://schemas.microsoft.com/office/powerpoint/2010/main" val="2952543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5368" y="118228"/>
            <a:ext cx="6641432" cy="651794"/>
          </a:xfrm>
        </p:spPr>
        <p:txBody>
          <a:bodyPr/>
          <a:lstStyle/>
          <a:p>
            <a:r>
              <a:rPr lang="en-US" dirty="0"/>
              <a:t>First Few Lines of </a:t>
            </a:r>
            <a:r>
              <a:rPr lang="en-US" dirty="0" err="1"/>
              <a:t>Cylon</a:t>
            </a:r>
            <a:endParaRPr lang="en-US" dirty="0"/>
          </a:p>
        </p:txBody>
      </p:sp>
      <p:sp>
        <p:nvSpPr>
          <p:cNvPr id="3" name="Content Placeholder 2"/>
          <p:cNvSpPr>
            <a:spLocks noGrp="1"/>
          </p:cNvSpPr>
          <p:nvPr>
            <p:ph idx="1"/>
          </p:nvPr>
        </p:nvSpPr>
        <p:spPr>
          <a:xfrm>
            <a:off x="457200" y="4427621"/>
            <a:ext cx="8229600" cy="1564105"/>
          </a:xfrm>
        </p:spPr>
        <p:txBody>
          <a:bodyPr/>
          <a:lstStyle/>
          <a:p>
            <a:r>
              <a:rPr lang="en-US" dirty="0"/>
              <a:t>Use Copy and Paste to fill out the remaining blinks. Then edit to use correct pin numbers.</a:t>
            </a:r>
          </a:p>
          <a:p>
            <a:r>
              <a:rPr lang="en-US" dirty="0"/>
              <a:t>Save As file: </a:t>
            </a:r>
            <a:r>
              <a:rPr lang="en-US" dirty="0" err="1">
                <a:solidFill>
                  <a:srgbClr val="FF0000"/>
                </a:solidFill>
              </a:rPr>
              <a:t>Cylon</a:t>
            </a:r>
            <a:endParaRPr lang="en-US" dirty="0">
              <a:solidFill>
                <a:srgbClr val="FF0000"/>
              </a:solidFill>
            </a:endParaRPr>
          </a:p>
        </p:txBody>
      </p:sp>
      <p:pic>
        <p:nvPicPr>
          <p:cNvPr id="4" name="Picture 3"/>
          <p:cNvPicPr>
            <a:picLocks noChangeAspect="1"/>
          </p:cNvPicPr>
          <p:nvPr/>
        </p:nvPicPr>
        <p:blipFill>
          <a:blip r:embed="rId2"/>
          <a:stretch>
            <a:fillRect/>
          </a:stretch>
        </p:blipFill>
        <p:spPr>
          <a:xfrm>
            <a:off x="1635906" y="1085048"/>
            <a:ext cx="5619136" cy="3342573"/>
          </a:xfrm>
          <a:prstGeom prst="rect">
            <a:avLst/>
          </a:prstGeom>
        </p:spPr>
      </p:pic>
      <p:sp>
        <p:nvSpPr>
          <p:cNvPr id="5" name="Rectangle 4">
            <a:extLst>
              <a:ext uri="{FF2B5EF4-FFF2-40B4-BE49-F238E27FC236}">
                <a16:creationId xmlns:a16="http://schemas.microsoft.com/office/drawing/2014/main" id="{F4A86E77-8DE0-479B-9096-877580EA5F10}"/>
              </a:ext>
            </a:extLst>
          </p:cNvPr>
          <p:cNvSpPr/>
          <p:nvPr/>
        </p:nvSpPr>
        <p:spPr>
          <a:xfrm>
            <a:off x="190706" y="92076"/>
            <a:ext cx="1854662" cy="461665"/>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pPr algn="ctr"/>
            <a:r>
              <a:rPr lang="en-US" sz="2400" b="1" dirty="0">
                <a:ln w="22225">
                  <a:solidFill>
                    <a:schemeClr val="accent2"/>
                  </a:solidFill>
                  <a:prstDash val="solid"/>
                </a:ln>
                <a:solidFill>
                  <a:schemeClr val="tx1">
                    <a:lumMod val="95000"/>
                    <a:lumOff val="5000"/>
                  </a:schemeClr>
                </a:solidFill>
              </a:rPr>
              <a:t>Hands On</a:t>
            </a:r>
          </a:p>
        </p:txBody>
      </p:sp>
    </p:spTree>
    <p:extLst>
      <p:ext uri="{BB962C8B-B14F-4D97-AF65-F5344CB8AC3E}">
        <p14:creationId xmlns:p14="http://schemas.microsoft.com/office/powerpoint/2010/main" val="3353089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85800" y="2277806"/>
            <a:ext cx="7772400" cy="1470025"/>
          </a:xfrm>
        </p:spPr>
        <p:txBody>
          <a:bodyPr>
            <a:normAutofit/>
          </a:bodyPr>
          <a:lstStyle/>
          <a:p>
            <a:r>
              <a:rPr lang="en-US" sz="6000" dirty="0">
                <a:solidFill>
                  <a:srgbClr val="FF0000"/>
                </a:solidFill>
              </a:rPr>
              <a:t>Intro to Functions</a:t>
            </a:r>
            <a:endParaRPr lang="en-US" sz="4000" i="1" dirty="0">
              <a:solidFill>
                <a:schemeClr val="accent6">
                  <a:lumMod val="75000"/>
                </a:schemeClr>
              </a:solidFill>
            </a:endParaRPr>
          </a:p>
        </p:txBody>
      </p:sp>
    </p:spTree>
    <p:extLst>
      <p:ext uri="{BB962C8B-B14F-4D97-AF65-F5344CB8AC3E}">
        <p14:creationId xmlns:p14="http://schemas.microsoft.com/office/powerpoint/2010/main" val="1431479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949F3-A785-4203-91BA-7F5FD40A723B}"/>
              </a:ext>
            </a:extLst>
          </p:cNvPr>
          <p:cNvSpPr>
            <a:spLocks noGrp="1"/>
          </p:cNvSpPr>
          <p:nvPr>
            <p:ph type="title"/>
          </p:nvPr>
        </p:nvSpPr>
        <p:spPr>
          <a:xfrm>
            <a:off x="1198178" y="274638"/>
            <a:ext cx="7488621" cy="789615"/>
          </a:xfrm>
        </p:spPr>
        <p:txBody>
          <a:bodyPr/>
          <a:lstStyle/>
          <a:p>
            <a:r>
              <a:rPr lang="en-US" dirty="0"/>
              <a:t>What Are Functions?</a:t>
            </a:r>
          </a:p>
        </p:txBody>
      </p:sp>
      <p:sp>
        <p:nvSpPr>
          <p:cNvPr id="5" name="Content Placeholder 4">
            <a:extLst>
              <a:ext uri="{FF2B5EF4-FFF2-40B4-BE49-F238E27FC236}">
                <a16:creationId xmlns:a16="http://schemas.microsoft.com/office/drawing/2014/main" id="{370BB135-1181-4878-BE8B-65852AE6D6FA}"/>
              </a:ext>
            </a:extLst>
          </p:cNvPr>
          <p:cNvSpPr>
            <a:spLocks noGrp="1"/>
          </p:cNvSpPr>
          <p:nvPr>
            <p:ph idx="1"/>
          </p:nvPr>
        </p:nvSpPr>
        <p:spPr/>
        <p:txBody>
          <a:bodyPr/>
          <a:lstStyle/>
          <a:p>
            <a:r>
              <a:rPr lang="en-US" dirty="0"/>
              <a:t>Example: </a:t>
            </a:r>
            <a:r>
              <a:rPr lang="en-US" dirty="0" err="1">
                <a:solidFill>
                  <a:srgbClr val="FF0000"/>
                </a:solidFill>
              </a:rPr>
              <a:t>digitalWrite</a:t>
            </a:r>
            <a:r>
              <a:rPr lang="en-US" dirty="0"/>
              <a:t>(3, HIGH);</a:t>
            </a:r>
          </a:p>
          <a:p>
            <a:r>
              <a:rPr lang="en-US" dirty="0" err="1"/>
              <a:t>digitalWrite</a:t>
            </a:r>
            <a:r>
              <a:rPr lang="en-US" dirty="0"/>
              <a:t> is not part of C++ language</a:t>
            </a:r>
          </a:p>
          <a:p>
            <a:r>
              <a:rPr lang="en-US" dirty="0"/>
              <a:t>It is just a small built-in program that does all the small tasks required to set pin 3 to 5V</a:t>
            </a:r>
          </a:p>
          <a:p>
            <a:pPr lvl="1"/>
            <a:r>
              <a:rPr lang="en-US" dirty="0"/>
              <a:t>Nice because we don’t have to repeat all those commands each time we want to turn on an LED</a:t>
            </a:r>
          </a:p>
          <a:p>
            <a:r>
              <a:rPr lang="en-US" dirty="0"/>
              <a:t>It’s easy to write our own functions!</a:t>
            </a:r>
          </a:p>
        </p:txBody>
      </p:sp>
    </p:spTree>
    <p:extLst>
      <p:ext uri="{BB962C8B-B14F-4D97-AF65-F5344CB8AC3E}">
        <p14:creationId xmlns:p14="http://schemas.microsoft.com/office/powerpoint/2010/main" val="3598879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6460" y="274638"/>
            <a:ext cx="7149830" cy="1143000"/>
          </a:xfrm>
        </p:spPr>
        <p:txBody>
          <a:bodyPr>
            <a:normAutofit/>
          </a:bodyPr>
          <a:lstStyle/>
          <a:p>
            <a:r>
              <a:rPr lang="en-US" dirty="0"/>
              <a:t>Intro to Functions</a:t>
            </a:r>
          </a:p>
        </p:txBody>
      </p:sp>
      <p:sp>
        <p:nvSpPr>
          <p:cNvPr id="4" name="Content Placeholder 3"/>
          <p:cNvSpPr>
            <a:spLocks noGrp="1"/>
          </p:cNvSpPr>
          <p:nvPr>
            <p:ph idx="1"/>
          </p:nvPr>
        </p:nvSpPr>
        <p:spPr/>
        <p:txBody>
          <a:bodyPr>
            <a:normAutofit/>
          </a:bodyPr>
          <a:lstStyle/>
          <a:p>
            <a:r>
              <a:rPr lang="en-US" dirty="0"/>
              <a:t>Let’s write a function called  </a:t>
            </a:r>
            <a:r>
              <a:rPr lang="en-US" dirty="0" err="1">
                <a:solidFill>
                  <a:srgbClr val="FF0000"/>
                </a:solidFill>
              </a:rPr>
              <a:t>blinkit</a:t>
            </a:r>
            <a:r>
              <a:rPr lang="en-US" dirty="0">
                <a:solidFill>
                  <a:srgbClr val="FF0000"/>
                </a:solidFill>
              </a:rPr>
              <a:t>(x);</a:t>
            </a:r>
          </a:p>
          <a:p>
            <a:r>
              <a:rPr lang="en-US" dirty="0"/>
              <a:t>Purpose: to blink the LED connected to pin </a:t>
            </a:r>
            <a:r>
              <a:rPr lang="en-US" i="1" dirty="0">
                <a:solidFill>
                  <a:schemeClr val="tx2">
                    <a:lumMod val="60000"/>
                    <a:lumOff val="40000"/>
                  </a:schemeClr>
                </a:solidFill>
                <a:effectLst>
                  <a:outerShdw blurRad="38100" dist="38100" dir="2700000" algn="tl">
                    <a:srgbClr val="000000">
                      <a:alpha val="43137"/>
                    </a:srgbClr>
                  </a:outerShdw>
                </a:effectLst>
              </a:rPr>
              <a:t>x</a:t>
            </a:r>
            <a:r>
              <a:rPr lang="en-US" dirty="0"/>
              <a:t> ON then OFF.</a:t>
            </a:r>
          </a:p>
          <a:p>
            <a:pPr lvl="1"/>
            <a:r>
              <a:rPr lang="en-US" dirty="0"/>
              <a:t>Where </a:t>
            </a:r>
            <a:r>
              <a:rPr lang="en-US" sz="3200" i="1" dirty="0">
                <a:solidFill>
                  <a:schemeClr val="tx2">
                    <a:lumMod val="60000"/>
                    <a:lumOff val="40000"/>
                  </a:schemeClr>
                </a:solidFill>
                <a:effectLst>
                  <a:outerShdw blurRad="38100" dist="38100" dir="2700000" algn="tl">
                    <a:srgbClr val="000000">
                      <a:alpha val="43137"/>
                    </a:srgbClr>
                  </a:outerShdw>
                </a:effectLst>
              </a:rPr>
              <a:t>x</a:t>
            </a:r>
            <a:r>
              <a:rPr lang="en-US" dirty="0"/>
              <a:t> is integer variable</a:t>
            </a:r>
          </a:p>
          <a:p>
            <a:pPr lvl="1"/>
            <a:r>
              <a:rPr lang="en-US" i="1" dirty="0">
                <a:solidFill>
                  <a:schemeClr val="tx2">
                    <a:lumMod val="60000"/>
                    <a:lumOff val="40000"/>
                  </a:schemeClr>
                </a:solidFill>
                <a:effectLst>
                  <a:outerShdw blurRad="38100" dist="38100" dir="2700000" algn="tl">
                    <a:srgbClr val="000000">
                      <a:alpha val="43137"/>
                    </a:srgbClr>
                  </a:outerShdw>
                </a:effectLst>
              </a:rPr>
              <a:t>x</a:t>
            </a:r>
            <a:r>
              <a:rPr lang="en-US" i="1" dirty="0">
                <a:solidFill>
                  <a:schemeClr val="tx2">
                    <a:lumMod val="60000"/>
                    <a:lumOff val="40000"/>
                  </a:schemeClr>
                </a:solidFill>
              </a:rPr>
              <a:t> </a:t>
            </a:r>
            <a:r>
              <a:rPr lang="en-US" dirty="0"/>
              <a:t>is called an “argument”</a:t>
            </a:r>
          </a:p>
        </p:txBody>
      </p:sp>
    </p:spTree>
    <p:extLst>
      <p:ext uri="{BB962C8B-B14F-4D97-AF65-F5344CB8AC3E}">
        <p14:creationId xmlns:p14="http://schemas.microsoft.com/office/powerpoint/2010/main" val="1128433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411" y="660592"/>
            <a:ext cx="8987589" cy="1143000"/>
          </a:xfrm>
        </p:spPr>
        <p:txBody>
          <a:bodyPr/>
          <a:lstStyle/>
          <a:p>
            <a:r>
              <a:rPr lang="en-US" dirty="0"/>
              <a:t>The new </a:t>
            </a:r>
            <a:r>
              <a:rPr lang="en-US" dirty="0" err="1"/>
              <a:t>Cylon</a:t>
            </a:r>
            <a:r>
              <a:rPr lang="en-US" dirty="0"/>
              <a:t> program using </a:t>
            </a:r>
            <a:r>
              <a:rPr lang="en-US" dirty="0" err="1"/>
              <a:t>blinkit</a:t>
            </a:r>
            <a:endParaRPr lang="en-US" dirty="0"/>
          </a:p>
        </p:txBody>
      </p:sp>
      <p:sp>
        <p:nvSpPr>
          <p:cNvPr id="3" name="Content Placeholder 2"/>
          <p:cNvSpPr>
            <a:spLocks noGrp="1"/>
          </p:cNvSpPr>
          <p:nvPr>
            <p:ph idx="1"/>
          </p:nvPr>
        </p:nvSpPr>
        <p:spPr>
          <a:xfrm>
            <a:off x="505838" y="1803592"/>
            <a:ext cx="7052553" cy="4637173"/>
          </a:xfrm>
          <a:solidFill>
            <a:schemeClr val="bg1"/>
          </a:solidFill>
        </p:spPr>
        <p:txBody>
          <a:bodyPr/>
          <a:lstStyle/>
          <a:p>
            <a:pPr marL="457200" lvl="1" indent="0">
              <a:buNone/>
            </a:pPr>
            <a:r>
              <a:rPr lang="en-US" dirty="0"/>
              <a:t>void loop(){</a:t>
            </a:r>
          </a:p>
          <a:p>
            <a:pPr marL="457200" lvl="1" indent="0">
              <a:buNone/>
            </a:pPr>
            <a:r>
              <a:rPr lang="en-US" dirty="0"/>
              <a:t>	</a:t>
            </a:r>
            <a:r>
              <a:rPr lang="en-US" dirty="0" err="1">
                <a:solidFill>
                  <a:srgbClr val="FFC000"/>
                </a:solidFill>
              </a:rPr>
              <a:t>blinkit</a:t>
            </a:r>
            <a:r>
              <a:rPr lang="en-US" dirty="0">
                <a:solidFill>
                  <a:srgbClr val="FFC000"/>
                </a:solidFill>
              </a:rPr>
              <a:t>(2); </a:t>
            </a:r>
            <a:r>
              <a:rPr lang="en-US" dirty="0"/>
              <a:t> //blink the LED on pin 2</a:t>
            </a:r>
          </a:p>
          <a:p>
            <a:pPr marL="457200" lvl="1" indent="0">
              <a:buNone/>
            </a:pPr>
            <a:r>
              <a:rPr lang="en-US" dirty="0"/>
              <a:t>	</a:t>
            </a:r>
            <a:r>
              <a:rPr lang="en-US" dirty="0" err="1">
                <a:solidFill>
                  <a:srgbClr val="FFC000"/>
                </a:solidFill>
              </a:rPr>
              <a:t>blinkit</a:t>
            </a:r>
            <a:r>
              <a:rPr lang="en-US" dirty="0">
                <a:solidFill>
                  <a:srgbClr val="FFC000"/>
                </a:solidFill>
              </a:rPr>
              <a:t>(3);</a:t>
            </a:r>
            <a:r>
              <a:rPr lang="en-US" dirty="0"/>
              <a:t> //blink the LED on pin 3</a:t>
            </a:r>
          </a:p>
          <a:p>
            <a:pPr marL="457200" lvl="1" indent="0">
              <a:buNone/>
            </a:pPr>
            <a:r>
              <a:rPr lang="en-US" dirty="0"/>
              <a:t>	</a:t>
            </a:r>
            <a:r>
              <a:rPr lang="en-US" dirty="0" err="1">
                <a:solidFill>
                  <a:srgbClr val="FFC000"/>
                </a:solidFill>
              </a:rPr>
              <a:t>blinkit</a:t>
            </a:r>
            <a:r>
              <a:rPr lang="en-US" dirty="0">
                <a:solidFill>
                  <a:srgbClr val="FFC000"/>
                </a:solidFill>
              </a:rPr>
              <a:t>(4); </a:t>
            </a:r>
            <a:r>
              <a:rPr lang="en-US" dirty="0"/>
              <a:t>//blink the LED on pin 4</a:t>
            </a:r>
          </a:p>
          <a:p>
            <a:pPr marL="457200" lvl="1" indent="0">
              <a:buNone/>
            </a:pPr>
            <a:r>
              <a:rPr lang="en-US" dirty="0"/>
              <a:t>	</a:t>
            </a:r>
            <a:r>
              <a:rPr lang="en-US" dirty="0" err="1">
                <a:solidFill>
                  <a:srgbClr val="FFC000"/>
                </a:solidFill>
              </a:rPr>
              <a:t>blinkit</a:t>
            </a:r>
            <a:r>
              <a:rPr lang="en-US" dirty="0">
                <a:solidFill>
                  <a:srgbClr val="FFC000"/>
                </a:solidFill>
              </a:rPr>
              <a:t>(5); </a:t>
            </a:r>
            <a:r>
              <a:rPr lang="en-US" dirty="0"/>
              <a:t>//blink the LED on pin 5</a:t>
            </a:r>
          </a:p>
          <a:p>
            <a:pPr marL="457200" lvl="1" indent="0">
              <a:buNone/>
            </a:pPr>
            <a:r>
              <a:rPr lang="en-US" dirty="0"/>
              <a:t>	</a:t>
            </a:r>
            <a:r>
              <a:rPr lang="en-US" dirty="0" err="1">
                <a:solidFill>
                  <a:srgbClr val="FFC000"/>
                </a:solidFill>
              </a:rPr>
              <a:t>blinkit</a:t>
            </a:r>
            <a:r>
              <a:rPr lang="en-US" dirty="0">
                <a:solidFill>
                  <a:srgbClr val="FFC000"/>
                </a:solidFill>
              </a:rPr>
              <a:t>(4); </a:t>
            </a:r>
            <a:r>
              <a:rPr lang="en-US" dirty="0"/>
              <a:t>//blink the LED on pin 4</a:t>
            </a:r>
          </a:p>
          <a:p>
            <a:pPr marL="457200" lvl="1" indent="0">
              <a:buNone/>
            </a:pPr>
            <a:r>
              <a:rPr lang="en-US" dirty="0"/>
              <a:t>	</a:t>
            </a:r>
            <a:r>
              <a:rPr lang="en-US" dirty="0" err="1">
                <a:solidFill>
                  <a:srgbClr val="FFC000"/>
                </a:solidFill>
              </a:rPr>
              <a:t>blinkit</a:t>
            </a:r>
            <a:r>
              <a:rPr lang="en-US" dirty="0">
                <a:solidFill>
                  <a:srgbClr val="FFC000"/>
                </a:solidFill>
              </a:rPr>
              <a:t>(3); </a:t>
            </a:r>
            <a:r>
              <a:rPr lang="en-US" dirty="0"/>
              <a:t>//blink the LED on pin 3</a:t>
            </a:r>
          </a:p>
          <a:p>
            <a:pPr marL="457200" lvl="1" indent="0">
              <a:buNone/>
            </a:pPr>
            <a:r>
              <a:rPr lang="en-US" dirty="0"/>
              <a:t>}</a:t>
            </a:r>
          </a:p>
          <a:p>
            <a:pPr marL="457200" lvl="1" indent="0">
              <a:buNone/>
            </a:pPr>
            <a:r>
              <a:rPr lang="en-US" dirty="0"/>
              <a:t>			</a:t>
            </a:r>
            <a:r>
              <a:rPr lang="en-US" sz="4000" dirty="0">
                <a:solidFill>
                  <a:srgbClr val="FF0000"/>
                </a:solidFill>
              </a:rPr>
              <a:t>It’s much nicer, isn’t it?</a:t>
            </a:r>
            <a:endParaRPr lang="en-US" dirty="0">
              <a:solidFill>
                <a:srgbClr val="FF0000"/>
              </a:solidFill>
            </a:endParaRPr>
          </a:p>
        </p:txBody>
      </p:sp>
    </p:spTree>
    <p:extLst>
      <p:ext uri="{BB962C8B-B14F-4D97-AF65-F5344CB8AC3E}">
        <p14:creationId xmlns:p14="http://schemas.microsoft.com/office/powerpoint/2010/main" val="1124644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1460"/>
            <a:ext cx="8229600" cy="894855"/>
          </a:xfrm>
        </p:spPr>
        <p:txBody>
          <a:bodyPr/>
          <a:lstStyle/>
          <a:p>
            <a:r>
              <a:rPr lang="en-US" dirty="0"/>
              <a:t>The ‘</a:t>
            </a:r>
            <a:r>
              <a:rPr lang="en-US" dirty="0" err="1"/>
              <a:t>blinkit</a:t>
            </a:r>
            <a:r>
              <a:rPr lang="en-US" dirty="0"/>
              <a:t>’ function</a:t>
            </a:r>
            <a:endParaRPr lang="en-US" i="1" dirty="0">
              <a:solidFill>
                <a:srgbClr val="00B0F0"/>
              </a:solidFill>
            </a:endParaRPr>
          </a:p>
        </p:txBody>
      </p:sp>
      <p:sp>
        <p:nvSpPr>
          <p:cNvPr id="4" name="Content Placeholder 3"/>
          <p:cNvSpPr>
            <a:spLocks noGrp="1"/>
          </p:cNvSpPr>
          <p:nvPr>
            <p:ph idx="1"/>
          </p:nvPr>
        </p:nvSpPr>
        <p:spPr>
          <a:xfrm>
            <a:off x="457200" y="1791902"/>
            <a:ext cx="8229600" cy="4083281"/>
          </a:xfrm>
        </p:spPr>
        <p:txBody>
          <a:bodyPr/>
          <a:lstStyle/>
          <a:p>
            <a:pPr marL="457200" lvl="1" indent="0">
              <a:buNone/>
            </a:pPr>
            <a:r>
              <a:rPr lang="en-US" dirty="0"/>
              <a:t>void </a:t>
            </a:r>
            <a:r>
              <a:rPr lang="en-US" dirty="0" err="1"/>
              <a:t>blinkit</a:t>
            </a:r>
            <a:r>
              <a:rPr lang="en-US" dirty="0"/>
              <a:t>(</a:t>
            </a:r>
            <a:r>
              <a:rPr lang="en-US" dirty="0" err="1"/>
              <a:t>int</a:t>
            </a:r>
            <a:r>
              <a:rPr lang="en-US" dirty="0"/>
              <a:t> x){  </a:t>
            </a:r>
          </a:p>
          <a:p>
            <a:pPr marL="457200" lvl="1" indent="0">
              <a:buNone/>
            </a:pPr>
            <a:r>
              <a:rPr lang="en-US" dirty="0">
                <a:solidFill>
                  <a:srgbClr val="00B050"/>
                </a:solidFill>
              </a:rPr>
              <a:t>// This function blinks the LED on pin x once</a:t>
            </a:r>
          </a:p>
          <a:p>
            <a:pPr marL="457200" lvl="1" indent="0">
              <a:buNone/>
            </a:pPr>
            <a:r>
              <a:rPr lang="en-US" dirty="0"/>
              <a:t>	</a:t>
            </a:r>
            <a:r>
              <a:rPr lang="en-US" dirty="0" err="1"/>
              <a:t>digitalWrite</a:t>
            </a:r>
            <a:r>
              <a:rPr lang="en-US" dirty="0"/>
              <a:t>(</a:t>
            </a:r>
            <a:r>
              <a:rPr lang="en-US" dirty="0" err="1"/>
              <a:t>x,HIGH</a:t>
            </a:r>
            <a:r>
              <a:rPr lang="en-US" dirty="0"/>
              <a:t>);</a:t>
            </a:r>
          </a:p>
          <a:p>
            <a:pPr marL="457200" lvl="1" indent="0">
              <a:buNone/>
            </a:pPr>
            <a:r>
              <a:rPr lang="en-US" dirty="0"/>
              <a:t>	delay(1000);  </a:t>
            </a:r>
            <a:r>
              <a:rPr lang="en-US" dirty="0">
                <a:solidFill>
                  <a:srgbClr val="00B050"/>
                </a:solidFill>
              </a:rPr>
              <a:t>//keep LED on for 1 sec</a:t>
            </a:r>
          </a:p>
          <a:p>
            <a:pPr marL="457200" lvl="1" indent="0">
              <a:buNone/>
            </a:pPr>
            <a:r>
              <a:rPr lang="en-US" dirty="0"/>
              <a:t>	</a:t>
            </a:r>
            <a:r>
              <a:rPr lang="en-US" dirty="0" err="1"/>
              <a:t>digitalWrite</a:t>
            </a:r>
            <a:r>
              <a:rPr lang="en-US" dirty="0"/>
              <a:t>(</a:t>
            </a:r>
            <a:r>
              <a:rPr lang="en-US" dirty="0" err="1"/>
              <a:t>x,LOW</a:t>
            </a:r>
            <a:r>
              <a:rPr lang="en-US" dirty="0"/>
              <a:t>);</a:t>
            </a:r>
          </a:p>
          <a:p>
            <a:pPr marL="457200" lvl="1" indent="0">
              <a:buNone/>
            </a:pPr>
            <a:r>
              <a:rPr lang="en-US" dirty="0"/>
              <a:t>	delay(500);</a:t>
            </a:r>
            <a:r>
              <a:rPr lang="en-US" dirty="0">
                <a:solidFill>
                  <a:srgbClr val="00B050"/>
                </a:solidFill>
              </a:rPr>
              <a:t>   //keep LED off for .5 sec</a:t>
            </a:r>
            <a:endParaRPr lang="en-US" dirty="0"/>
          </a:p>
          <a:p>
            <a:pPr marL="457200" lvl="1" indent="0">
              <a:buNone/>
            </a:pPr>
            <a:r>
              <a:rPr lang="en-US" dirty="0"/>
              <a:t>}</a:t>
            </a:r>
          </a:p>
        </p:txBody>
      </p:sp>
      <p:sp>
        <p:nvSpPr>
          <p:cNvPr id="3" name="Slide Number Placeholder 2"/>
          <p:cNvSpPr>
            <a:spLocks noGrp="1"/>
          </p:cNvSpPr>
          <p:nvPr>
            <p:ph type="sldNum" sz="quarter" idx="4294967295"/>
          </p:nvPr>
        </p:nvSpPr>
        <p:spPr>
          <a:xfrm>
            <a:off x="7010400" y="6356350"/>
            <a:ext cx="2133600" cy="365125"/>
          </a:xfrm>
          <a:prstGeom prst="rect">
            <a:avLst/>
          </a:prstGeom>
        </p:spPr>
        <p:txBody>
          <a:bodyPr/>
          <a:lstStyle/>
          <a:p>
            <a:fld id="{97E5A0CD-5DB2-A448-9B00-A28E358BABC7}" type="slidenum">
              <a:rPr lang="en-US" smtClean="0"/>
              <a:t>29</a:t>
            </a:fld>
            <a:endParaRPr lang="en-US"/>
          </a:p>
        </p:txBody>
      </p:sp>
      <p:sp>
        <p:nvSpPr>
          <p:cNvPr id="5" name="TextBox 4"/>
          <p:cNvSpPr txBox="1"/>
          <p:nvPr/>
        </p:nvSpPr>
        <p:spPr>
          <a:xfrm>
            <a:off x="904240" y="6270770"/>
            <a:ext cx="3396379" cy="369332"/>
          </a:xfrm>
          <a:prstGeom prst="rect">
            <a:avLst/>
          </a:prstGeom>
          <a:noFill/>
        </p:spPr>
        <p:txBody>
          <a:bodyPr wrap="none" rtlCol="0">
            <a:spAutoFit/>
          </a:bodyPr>
          <a:lstStyle/>
          <a:p>
            <a:r>
              <a:rPr lang="en-US" dirty="0">
                <a:solidFill>
                  <a:srgbClr val="FF0000"/>
                </a:solidFill>
              </a:rPr>
              <a:t>Working version is “</a:t>
            </a:r>
            <a:r>
              <a:rPr lang="en-US" dirty="0" err="1">
                <a:solidFill>
                  <a:srgbClr val="FF0000"/>
                </a:solidFill>
              </a:rPr>
              <a:t>cylonfunc.ino</a:t>
            </a:r>
            <a:r>
              <a:rPr lang="en-US" dirty="0">
                <a:solidFill>
                  <a:srgbClr val="FF0000"/>
                </a:solidFill>
              </a:rPr>
              <a:t>”</a:t>
            </a:r>
          </a:p>
        </p:txBody>
      </p:sp>
    </p:spTree>
    <p:extLst>
      <p:ext uri="{BB962C8B-B14F-4D97-AF65-F5344CB8AC3E}">
        <p14:creationId xmlns:p14="http://schemas.microsoft.com/office/powerpoint/2010/main" val="4239407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41786"/>
            <a:ext cx="8229600" cy="1406678"/>
          </a:xfrm>
        </p:spPr>
        <p:txBody>
          <a:bodyPr>
            <a:normAutofit fontScale="90000"/>
          </a:bodyPr>
          <a:lstStyle/>
          <a:p>
            <a:r>
              <a:rPr lang="en-US" dirty="0">
                <a:solidFill>
                  <a:srgbClr val="00B050"/>
                </a:solidFill>
              </a:rPr>
              <a:t>Introducing….</a:t>
            </a:r>
            <a:br>
              <a:rPr lang="en-US" dirty="0"/>
            </a:br>
            <a:r>
              <a:rPr lang="en-US" dirty="0"/>
              <a:t>The BLINK Sketch</a:t>
            </a:r>
            <a:br>
              <a:rPr lang="en-US" dirty="0"/>
            </a:br>
            <a:endParaRPr lang="en-US" i="1" dirty="0">
              <a:solidFill>
                <a:schemeClr val="accent1"/>
              </a:solidFill>
            </a:endParaRPr>
          </a:p>
        </p:txBody>
      </p:sp>
      <p:sp>
        <p:nvSpPr>
          <p:cNvPr id="5" name="Subtitle 4"/>
          <p:cNvSpPr>
            <a:spLocks noGrp="1"/>
          </p:cNvSpPr>
          <p:nvPr>
            <p:ph idx="1"/>
          </p:nvPr>
        </p:nvSpPr>
        <p:spPr>
          <a:xfrm>
            <a:off x="457200" y="2094270"/>
            <a:ext cx="8229600" cy="3294765"/>
          </a:xfrm>
        </p:spPr>
        <p:txBody>
          <a:bodyPr/>
          <a:lstStyle/>
          <a:p>
            <a:r>
              <a:rPr lang="en-US" dirty="0"/>
              <a:t>Makes an LED blink on and off</a:t>
            </a:r>
          </a:p>
          <a:p>
            <a:r>
              <a:rPr lang="en-US" dirty="0"/>
              <a:t>What goes in the </a:t>
            </a:r>
            <a:r>
              <a:rPr lang="en-US" b="1" dirty="0"/>
              <a:t>Setup</a:t>
            </a:r>
            <a:r>
              <a:rPr lang="en-US" dirty="0"/>
              <a:t>() function?</a:t>
            </a:r>
          </a:p>
          <a:p>
            <a:r>
              <a:rPr lang="en-US" dirty="0"/>
              <a:t>What goes in the </a:t>
            </a:r>
            <a:r>
              <a:rPr lang="en-US" b="1" dirty="0"/>
              <a:t>Loop</a:t>
            </a:r>
            <a:r>
              <a:rPr lang="en-US" dirty="0"/>
              <a:t>() function?</a:t>
            </a:r>
          </a:p>
          <a:p>
            <a:r>
              <a:rPr lang="en-US" dirty="0"/>
              <a:t>Let’s find out</a:t>
            </a:r>
          </a:p>
        </p:txBody>
      </p:sp>
      <p:sp>
        <p:nvSpPr>
          <p:cNvPr id="2" name="Slide Number Placeholder 1"/>
          <p:cNvSpPr>
            <a:spLocks noGrp="1"/>
          </p:cNvSpPr>
          <p:nvPr>
            <p:ph type="sldNum" sz="quarter" idx="4294967295"/>
          </p:nvPr>
        </p:nvSpPr>
        <p:spPr>
          <a:xfrm>
            <a:off x="7010400" y="6356350"/>
            <a:ext cx="2133600" cy="365125"/>
          </a:xfrm>
          <a:prstGeom prst="rect">
            <a:avLst/>
          </a:prstGeom>
        </p:spPr>
        <p:txBody>
          <a:bodyPr/>
          <a:lstStyle/>
          <a:p>
            <a:fld id="{5DFB0374-A2EC-B245-84D0-2DC6DF66F661}" type="slidenum">
              <a:rPr lang="en-US" smtClean="0"/>
              <a:t>3</a:t>
            </a:fld>
            <a:endParaRPr lang="en-US"/>
          </a:p>
        </p:txBody>
      </p:sp>
    </p:spTree>
    <p:extLst>
      <p:ext uri="{BB962C8B-B14F-4D97-AF65-F5344CB8AC3E}">
        <p14:creationId xmlns:p14="http://schemas.microsoft.com/office/powerpoint/2010/main" val="509209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F928A-E6BC-4995-91C0-B52E986B45C6}"/>
              </a:ext>
            </a:extLst>
          </p:cNvPr>
          <p:cNvSpPr>
            <a:spLocks noGrp="1"/>
          </p:cNvSpPr>
          <p:nvPr>
            <p:ph type="title"/>
          </p:nvPr>
        </p:nvSpPr>
        <p:spPr>
          <a:xfrm>
            <a:off x="457200" y="553740"/>
            <a:ext cx="8229600" cy="863897"/>
          </a:xfrm>
        </p:spPr>
        <p:txBody>
          <a:bodyPr/>
          <a:lstStyle/>
          <a:p>
            <a:r>
              <a:rPr lang="en-US" dirty="0"/>
              <a:t>Here is the Complete Sketch</a:t>
            </a:r>
          </a:p>
        </p:txBody>
      </p:sp>
      <p:pic>
        <p:nvPicPr>
          <p:cNvPr id="4" name="Picture 3">
            <a:extLst>
              <a:ext uri="{FF2B5EF4-FFF2-40B4-BE49-F238E27FC236}">
                <a16:creationId xmlns:a16="http://schemas.microsoft.com/office/drawing/2014/main" id="{6CD35D01-AE13-4DB4-B120-00BCF0BBBC7A}"/>
              </a:ext>
            </a:extLst>
          </p:cNvPr>
          <p:cNvPicPr>
            <a:picLocks noChangeAspect="1"/>
          </p:cNvPicPr>
          <p:nvPr/>
        </p:nvPicPr>
        <p:blipFill>
          <a:blip r:embed="rId3"/>
          <a:stretch>
            <a:fillRect/>
          </a:stretch>
        </p:blipFill>
        <p:spPr>
          <a:xfrm>
            <a:off x="357293" y="1379611"/>
            <a:ext cx="5319934" cy="5203751"/>
          </a:xfrm>
          <a:prstGeom prst="rect">
            <a:avLst/>
          </a:prstGeom>
        </p:spPr>
      </p:pic>
      <p:sp>
        <p:nvSpPr>
          <p:cNvPr id="5" name="TextBox 4">
            <a:extLst>
              <a:ext uri="{FF2B5EF4-FFF2-40B4-BE49-F238E27FC236}">
                <a16:creationId xmlns:a16="http://schemas.microsoft.com/office/drawing/2014/main" id="{9CC8B584-5723-46B7-84D5-AC52616A4BCA}"/>
              </a:ext>
            </a:extLst>
          </p:cNvPr>
          <p:cNvSpPr txBox="1"/>
          <p:nvPr/>
        </p:nvSpPr>
        <p:spPr>
          <a:xfrm>
            <a:off x="4507348" y="3286588"/>
            <a:ext cx="4477164" cy="1754326"/>
          </a:xfrm>
          <a:prstGeom prst="rect">
            <a:avLst/>
          </a:prstGeom>
          <a:solidFill>
            <a:schemeClr val="accent2">
              <a:lumMod val="20000"/>
              <a:lumOff val="80000"/>
            </a:schemeClr>
          </a:solidFill>
          <a:ln>
            <a:solidFill>
              <a:schemeClr val="accent1"/>
            </a:solidFill>
          </a:ln>
        </p:spPr>
        <p:txBody>
          <a:bodyPr wrap="square" rtlCol="0">
            <a:spAutoFit/>
          </a:bodyPr>
          <a:lstStyle/>
          <a:p>
            <a:r>
              <a:rPr lang="en-US" i="1" u="sng" dirty="0"/>
              <a:t>Some Rules:</a:t>
            </a:r>
          </a:p>
          <a:p>
            <a:pPr marL="285750" indent="-285750">
              <a:buFont typeface="Arial" panose="020B0604020202020204" pitchFamily="34" charset="0"/>
              <a:buChar char="•"/>
            </a:pPr>
            <a:r>
              <a:rPr lang="en-US" i="1" dirty="0"/>
              <a:t>The </a:t>
            </a:r>
            <a:r>
              <a:rPr lang="en-US" i="1" dirty="0" err="1"/>
              <a:t>blinkit</a:t>
            </a:r>
            <a:r>
              <a:rPr lang="en-US" i="1" dirty="0"/>
              <a:t> function must be OUTSIDE of other functions (not within their curly brackets)</a:t>
            </a:r>
          </a:p>
          <a:p>
            <a:pPr marL="285750" indent="-285750">
              <a:buFont typeface="Arial" panose="020B0604020202020204" pitchFamily="34" charset="0"/>
              <a:buChar char="•"/>
            </a:pPr>
            <a:r>
              <a:rPr lang="en-US" i="1" dirty="0"/>
              <a:t>Functions should occur before setup and loop</a:t>
            </a:r>
          </a:p>
        </p:txBody>
      </p:sp>
      <p:sp>
        <p:nvSpPr>
          <p:cNvPr id="6" name="Rectangle 5">
            <a:extLst>
              <a:ext uri="{FF2B5EF4-FFF2-40B4-BE49-F238E27FC236}">
                <a16:creationId xmlns:a16="http://schemas.microsoft.com/office/drawing/2014/main" id="{FE816BBF-FC1A-4317-9D5A-6A62FE5135C2}"/>
              </a:ext>
            </a:extLst>
          </p:cNvPr>
          <p:cNvSpPr/>
          <p:nvPr/>
        </p:nvSpPr>
        <p:spPr>
          <a:xfrm>
            <a:off x="190706" y="92076"/>
            <a:ext cx="1854662" cy="461665"/>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pPr algn="ctr"/>
            <a:r>
              <a:rPr lang="en-US" sz="2400" b="1" dirty="0">
                <a:ln w="22225">
                  <a:solidFill>
                    <a:schemeClr val="accent2"/>
                  </a:solidFill>
                  <a:prstDash val="solid"/>
                </a:ln>
                <a:solidFill>
                  <a:schemeClr val="tx1">
                    <a:lumMod val="95000"/>
                    <a:lumOff val="5000"/>
                  </a:schemeClr>
                </a:solidFill>
              </a:rPr>
              <a:t>Hands On</a:t>
            </a:r>
          </a:p>
        </p:txBody>
      </p:sp>
    </p:spTree>
    <p:extLst>
      <p:ext uri="{BB962C8B-B14F-4D97-AF65-F5344CB8AC3E}">
        <p14:creationId xmlns:p14="http://schemas.microsoft.com/office/powerpoint/2010/main" val="3980669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23" y="803049"/>
            <a:ext cx="8229600" cy="875241"/>
          </a:xfrm>
        </p:spPr>
        <p:txBody>
          <a:bodyPr/>
          <a:lstStyle/>
          <a:p>
            <a:r>
              <a:rPr lang="en-US" dirty="0"/>
              <a:t>Try Out Different Blink Patterns</a:t>
            </a:r>
          </a:p>
        </p:txBody>
      </p:sp>
      <p:sp>
        <p:nvSpPr>
          <p:cNvPr id="3" name="Content Placeholder 2"/>
          <p:cNvSpPr>
            <a:spLocks noGrp="1"/>
          </p:cNvSpPr>
          <p:nvPr>
            <p:ph idx="1"/>
          </p:nvPr>
        </p:nvSpPr>
        <p:spPr>
          <a:xfrm>
            <a:off x="457200" y="1747643"/>
            <a:ext cx="7490298" cy="3630473"/>
          </a:xfrm>
        </p:spPr>
        <p:txBody>
          <a:bodyPr/>
          <a:lstStyle/>
          <a:p>
            <a:pPr marL="457200" lvl="1" indent="0">
              <a:buNone/>
            </a:pPr>
            <a:r>
              <a:rPr lang="en-US" sz="2400" dirty="0"/>
              <a:t>void loop(){</a:t>
            </a:r>
          </a:p>
          <a:p>
            <a:pPr marL="457200" lvl="1" indent="0">
              <a:buNone/>
            </a:pPr>
            <a:r>
              <a:rPr lang="en-US" sz="2400" dirty="0"/>
              <a:t>	</a:t>
            </a:r>
            <a:r>
              <a:rPr lang="en-US" sz="2400" dirty="0" err="1">
                <a:solidFill>
                  <a:srgbClr val="FFC000"/>
                </a:solidFill>
              </a:rPr>
              <a:t>blinkit</a:t>
            </a:r>
            <a:r>
              <a:rPr lang="en-US" sz="2400" dirty="0">
                <a:solidFill>
                  <a:srgbClr val="FFC000"/>
                </a:solidFill>
              </a:rPr>
              <a:t>(2);  </a:t>
            </a:r>
            <a:r>
              <a:rPr lang="en-US" sz="2400" dirty="0"/>
              <a:t>//blink the LED on pin 2</a:t>
            </a:r>
          </a:p>
          <a:p>
            <a:pPr marL="457200" lvl="1" indent="0">
              <a:buNone/>
            </a:pPr>
            <a:r>
              <a:rPr lang="en-US" sz="2400" dirty="0"/>
              <a:t>	</a:t>
            </a:r>
            <a:r>
              <a:rPr lang="en-US" sz="2400" dirty="0" err="1">
                <a:solidFill>
                  <a:srgbClr val="FFC000"/>
                </a:solidFill>
              </a:rPr>
              <a:t>blinkit</a:t>
            </a:r>
            <a:r>
              <a:rPr lang="en-US" sz="2400" dirty="0">
                <a:solidFill>
                  <a:srgbClr val="FFC000"/>
                </a:solidFill>
              </a:rPr>
              <a:t>(4); </a:t>
            </a:r>
            <a:r>
              <a:rPr lang="en-US" sz="2400" dirty="0"/>
              <a:t>//blink the LED on pin 4</a:t>
            </a:r>
          </a:p>
          <a:p>
            <a:pPr marL="457200" lvl="1" indent="0">
              <a:buNone/>
            </a:pPr>
            <a:r>
              <a:rPr lang="en-US" sz="2400" dirty="0"/>
              <a:t>	</a:t>
            </a:r>
            <a:r>
              <a:rPr lang="en-US" sz="2400" dirty="0" err="1">
                <a:solidFill>
                  <a:srgbClr val="FFC000"/>
                </a:solidFill>
              </a:rPr>
              <a:t>blinkit</a:t>
            </a:r>
            <a:r>
              <a:rPr lang="en-US" sz="2400" dirty="0">
                <a:solidFill>
                  <a:srgbClr val="FFC000"/>
                </a:solidFill>
              </a:rPr>
              <a:t>(3); </a:t>
            </a:r>
            <a:r>
              <a:rPr lang="en-US" sz="2400" dirty="0"/>
              <a:t>//blink the LED on pin 3</a:t>
            </a:r>
          </a:p>
          <a:p>
            <a:pPr marL="457200" lvl="1" indent="0">
              <a:buNone/>
            </a:pPr>
            <a:r>
              <a:rPr lang="en-US" sz="2400" dirty="0"/>
              <a:t>	</a:t>
            </a:r>
            <a:r>
              <a:rPr lang="en-US" sz="2400" dirty="0" err="1">
                <a:solidFill>
                  <a:srgbClr val="FFC000"/>
                </a:solidFill>
              </a:rPr>
              <a:t>blinkit</a:t>
            </a:r>
            <a:r>
              <a:rPr lang="en-US" sz="2400" dirty="0">
                <a:solidFill>
                  <a:srgbClr val="FFC000"/>
                </a:solidFill>
              </a:rPr>
              <a:t>(5); </a:t>
            </a:r>
            <a:r>
              <a:rPr lang="en-US" sz="2400" dirty="0"/>
              <a:t>//blink the LED on pin 5</a:t>
            </a:r>
          </a:p>
          <a:p>
            <a:pPr marL="457200" lvl="1" indent="0">
              <a:buNone/>
            </a:pPr>
            <a:r>
              <a:rPr lang="en-US" sz="2400" dirty="0"/>
              <a:t>	</a:t>
            </a:r>
            <a:r>
              <a:rPr lang="en-US" sz="2400" dirty="0" err="1">
                <a:solidFill>
                  <a:srgbClr val="FFC000"/>
                </a:solidFill>
              </a:rPr>
              <a:t>blinkit</a:t>
            </a:r>
            <a:r>
              <a:rPr lang="en-US" sz="2400" dirty="0">
                <a:solidFill>
                  <a:srgbClr val="FFC000"/>
                </a:solidFill>
              </a:rPr>
              <a:t>(5); </a:t>
            </a:r>
            <a:r>
              <a:rPr lang="en-US" sz="2400" dirty="0"/>
              <a:t>//blink the LED on pin 5</a:t>
            </a:r>
          </a:p>
          <a:p>
            <a:pPr marL="457200" lvl="1" indent="0">
              <a:buNone/>
            </a:pPr>
            <a:r>
              <a:rPr lang="en-US" sz="2400" dirty="0"/>
              <a:t>	</a:t>
            </a:r>
            <a:r>
              <a:rPr lang="en-US" sz="2400" dirty="0" err="1">
                <a:solidFill>
                  <a:srgbClr val="FFC000"/>
                </a:solidFill>
              </a:rPr>
              <a:t>blinkit</a:t>
            </a:r>
            <a:r>
              <a:rPr lang="en-US" sz="2400" dirty="0">
                <a:solidFill>
                  <a:srgbClr val="FFC000"/>
                </a:solidFill>
              </a:rPr>
              <a:t>(3); </a:t>
            </a:r>
            <a:r>
              <a:rPr lang="en-US" sz="2400" dirty="0"/>
              <a:t>//blink the LED on pin 3</a:t>
            </a:r>
          </a:p>
          <a:p>
            <a:pPr marL="457200" lvl="1" indent="0">
              <a:buNone/>
            </a:pPr>
            <a:r>
              <a:rPr lang="en-US" sz="2400" dirty="0"/>
              <a:t>}</a:t>
            </a:r>
          </a:p>
        </p:txBody>
      </p:sp>
      <p:sp>
        <p:nvSpPr>
          <p:cNvPr id="4" name="Rectangle 3"/>
          <p:cNvSpPr/>
          <p:nvPr/>
        </p:nvSpPr>
        <p:spPr>
          <a:xfrm>
            <a:off x="457200" y="5470176"/>
            <a:ext cx="8705075" cy="584775"/>
          </a:xfrm>
          <a:prstGeom prst="rect">
            <a:avLst/>
          </a:prstGeom>
        </p:spPr>
        <p:txBody>
          <a:bodyPr wrap="none">
            <a:spAutoFit/>
          </a:bodyPr>
          <a:lstStyle/>
          <a:p>
            <a:r>
              <a:rPr lang="en-US" sz="3200" dirty="0">
                <a:solidFill>
                  <a:srgbClr val="FF0000"/>
                </a:solidFill>
              </a:rPr>
              <a:t>Now you can build a Christmas Tree Light System!!!</a:t>
            </a:r>
          </a:p>
        </p:txBody>
      </p:sp>
      <p:sp>
        <p:nvSpPr>
          <p:cNvPr id="5" name="Rectangle 4">
            <a:extLst>
              <a:ext uri="{FF2B5EF4-FFF2-40B4-BE49-F238E27FC236}">
                <a16:creationId xmlns:a16="http://schemas.microsoft.com/office/drawing/2014/main" id="{66E3155B-8708-455E-A67A-28CC833D31D5}"/>
              </a:ext>
            </a:extLst>
          </p:cNvPr>
          <p:cNvSpPr/>
          <p:nvPr/>
        </p:nvSpPr>
        <p:spPr>
          <a:xfrm>
            <a:off x="190706" y="92076"/>
            <a:ext cx="1854662" cy="461665"/>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pPr algn="ctr"/>
            <a:r>
              <a:rPr lang="en-US" sz="2400" b="1" dirty="0">
                <a:ln w="22225">
                  <a:solidFill>
                    <a:schemeClr val="accent2"/>
                  </a:solidFill>
                  <a:prstDash val="solid"/>
                </a:ln>
                <a:solidFill>
                  <a:schemeClr val="tx1">
                    <a:lumMod val="95000"/>
                    <a:lumOff val="5000"/>
                  </a:schemeClr>
                </a:solidFill>
              </a:rPr>
              <a:t>Hands On</a:t>
            </a:r>
          </a:p>
        </p:txBody>
      </p:sp>
    </p:spTree>
    <p:extLst>
      <p:ext uri="{BB962C8B-B14F-4D97-AF65-F5344CB8AC3E}">
        <p14:creationId xmlns:p14="http://schemas.microsoft.com/office/powerpoint/2010/main" val="2872119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a:xfrm>
            <a:off x="64009" y="1243584"/>
            <a:ext cx="9079991" cy="4193547"/>
          </a:xfrm>
        </p:spPr>
        <p:txBody>
          <a:bodyPr/>
          <a:lstStyle/>
          <a:p>
            <a:pPr marL="0" indent="0">
              <a:buNone/>
            </a:pPr>
            <a:r>
              <a:rPr lang="en-US" b="1" dirty="0"/>
              <a:t>Extend your </a:t>
            </a:r>
            <a:r>
              <a:rPr lang="en-US" b="1" dirty="0" err="1"/>
              <a:t>Cylon</a:t>
            </a:r>
            <a:r>
              <a:rPr lang="en-US" b="1" dirty="0"/>
              <a:t> project with these features:</a:t>
            </a:r>
          </a:p>
          <a:p>
            <a:r>
              <a:rPr lang="en-US" dirty="0"/>
              <a:t>Modify circuit to have 8 LEDs</a:t>
            </a:r>
          </a:p>
          <a:p>
            <a:r>
              <a:rPr lang="en-US" dirty="0"/>
              <a:t>Modify code to have an “Interesting” blink pattern</a:t>
            </a:r>
          </a:p>
          <a:p>
            <a:r>
              <a:rPr lang="en-US" dirty="0"/>
              <a:t>Modify </a:t>
            </a:r>
            <a:r>
              <a:rPr lang="en-US" i="1" dirty="0" err="1"/>
              <a:t>blinkit</a:t>
            </a:r>
            <a:r>
              <a:rPr lang="en-US" dirty="0"/>
              <a:t> to allow </a:t>
            </a:r>
            <a:r>
              <a:rPr lang="en-US" i="1" dirty="0"/>
              <a:t>variable</a:t>
            </a:r>
            <a:r>
              <a:rPr lang="en-US" dirty="0"/>
              <a:t> LED delays</a:t>
            </a:r>
          </a:p>
          <a:p>
            <a:pPr lvl="1"/>
            <a:r>
              <a:rPr lang="en-US" dirty="0"/>
              <a:t>For example:</a:t>
            </a:r>
            <a:br>
              <a:rPr lang="en-US" dirty="0"/>
            </a:br>
            <a:r>
              <a:rPr lang="en-US" dirty="0" err="1"/>
              <a:t>blinkit</a:t>
            </a:r>
            <a:r>
              <a:rPr lang="en-US" dirty="0"/>
              <a:t>(5, 100, 500); </a:t>
            </a:r>
            <a:r>
              <a:rPr lang="en-US" dirty="0">
                <a:solidFill>
                  <a:srgbClr val="00B050"/>
                </a:solidFill>
              </a:rPr>
              <a:t>//LED pin 5, on 100, off 500</a:t>
            </a:r>
          </a:p>
          <a:p>
            <a:pPr lvl="1"/>
            <a:r>
              <a:rPr lang="en-US" i="1" dirty="0">
                <a:solidFill>
                  <a:schemeClr val="accent6">
                    <a:lumMod val="75000"/>
                  </a:schemeClr>
                </a:solidFill>
              </a:rPr>
              <a:t>Skeleton code is provided to help you in the  </a:t>
            </a:r>
            <a:r>
              <a:rPr lang="en-US" i="1" dirty="0" err="1">
                <a:solidFill>
                  <a:schemeClr val="accent6">
                    <a:lumMod val="75000"/>
                  </a:schemeClr>
                </a:solidFill>
              </a:rPr>
              <a:t>CylonFuncPlusSkel</a:t>
            </a:r>
            <a:r>
              <a:rPr lang="en-US" i="1" dirty="0">
                <a:solidFill>
                  <a:schemeClr val="accent6">
                    <a:lumMod val="75000"/>
                  </a:schemeClr>
                </a:solidFill>
              </a:rPr>
              <a:t> folder</a:t>
            </a:r>
          </a:p>
        </p:txBody>
      </p:sp>
      <p:sp>
        <p:nvSpPr>
          <p:cNvPr id="4" name="Rectangle 3">
            <a:extLst>
              <a:ext uri="{FF2B5EF4-FFF2-40B4-BE49-F238E27FC236}">
                <a16:creationId xmlns:a16="http://schemas.microsoft.com/office/drawing/2014/main" id="{547107E2-7823-4BAA-A13F-6D3AF9AB7201}"/>
              </a:ext>
            </a:extLst>
          </p:cNvPr>
          <p:cNvSpPr/>
          <p:nvPr/>
        </p:nvSpPr>
        <p:spPr>
          <a:xfrm>
            <a:off x="190706" y="92076"/>
            <a:ext cx="1854662" cy="461665"/>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pPr algn="ctr"/>
            <a:r>
              <a:rPr lang="en-US" sz="2400" b="1" dirty="0">
                <a:ln w="22225">
                  <a:solidFill>
                    <a:schemeClr val="accent2"/>
                  </a:solidFill>
                  <a:prstDash val="solid"/>
                </a:ln>
                <a:solidFill>
                  <a:schemeClr val="tx1">
                    <a:lumMod val="95000"/>
                    <a:lumOff val="5000"/>
                  </a:schemeClr>
                </a:solidFill>
              </a:rPr>
              <a:t>Hands On</a:t>
            </a:r>
          </a:p>
        </p:txBody>
      </p:sp>
    </p:spTree>
    <p:extLst>
      <p:ext uri="{BB962C8B-B14F-4D97-AF65-F5344CB8AC3E}">
        <p14:creationId xmlns:p14="http://schemas.microsoft.com/office/powerpoint/2010/main" val="2723288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85B41D5-1EDC-482E-83AA-9EB2FF5C1F08}"/>
              </a:ext>
            </a:extLst>
          </p:cNvPr>
          <p:cNvPicPr>
            <a:picLocks noChangeAspect="1"/>
          </p:cNvPicPr>
          <p:nvPr/>
        </p:nvPicPr>
        <p:blipFill>
          <a:blip r:embed="rId3"/>
          <a:stretch>
            <a:fillRect/>
          </a:stretch>
        </p:blipFill>
        <p:spPr>
          <a:xfrm>
            <a:off x="360945" y="1146332"/>
            <a:ext cx="7204947" cy="1339381"/>
          </a:xfrm>
          <a:prstGeom prst="rect">
            <a:avLst/>
          </a:prstGeom>
          <a:ln>
            <a:solidFill>
              <a:schemeClr val="tx1"/>
            </a:solidFill>
          </a:ln>
        </p:spPr>
      </p:pic>
      <p:sp>
        <p:nvSpPr>
          <p:cNvPr id="11" name="Rectangle 10"/>
          <p:cNvSpPr/>
          <p:nvPr/>
        </p:nvSpPr>
        <p:spPr>
          <a:xfrm>
            <a:off x="0" y="5894173"/>
            <a:ext cx="9143999" cy="96382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Title 9"/>
          <p:cNvSpPr>
            <a:spLocks noGrp="1"/>
          </p:cNvSpPr>
          <p:nvPr>
            <p:ph type="title"/>
          </p:nvPr>
        </p:nvSpPr>
        <p:spPr>
          <a:xfrm>
            <a:off x="457200" y="-76217"/>
            <a:ext cx="8229600" cy="1173162"/>
          </a:xfrm>
        </p:spPr>
        <p:txBody>
          <a:bodyPr>
            <a:normAutofit/>
          </a:bodyPr>
          <a:lstStyle/>
          <a:p>
            <a:r>
              <a:rPr lang="en-US" dirty="0">
                <a:solidFill>
                  <a:srgbClr val="00B0F0"/>
                </a:solidFill>
              </a:rPr>
              <a:t>void setup()</a:t>
            </a:r>
            <a:r>
              <a:rPr lang="en-US" dirty="0"/>
              <a:t>     </a:t>
            </a:r>
            <a:r>
              <a:rPr lang="en-US" i="1" dirty="0"/>
              <a:t>Initialize Stuff</a:t>
            </a:r>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76199" y="3230545"/>
                <a:ext cx="8991600" cy="3124200"/>
              </a:xfrm>
              <a:prstGeom prst="rect">
                <a:avLst/>
              </a:prstGeom>
            </p:spPr>
            <p:txBody>
              <a:bodyPr>
                <a:normAutofit/>
              </a:bodyPr>
              <a:lstStyle/>
              <a:p>
                <a:r>
                  <a:rPr lang="en-US" sz="2800" dirty="0"/>
                  <a:t>“</a:t>
                </a:r>
                <a:r>
                  <a:rPr lang="en-US" sz="2800" dirty="0">
                    <a:solidFill>
                      <a:schemeClr val="accent6">
                        <a:lumMod val="75000"/>
                      </a:schemeClr>
                    </a:solidFill>
                  </a:rPr>
                  <a:t>setup</a:t>
                </a:r>
                <a:r>
                  <a:rPr lang="en-US" sz="2800" dirty="0"/>
                  <a:t>()” is a “</a:t>
                </a:r>
                <a:r>
                  <a:rPr lang="en-US" sz="2800" b="1" dirty="0"/>
                  <a:t>function</a:t>
                </a:r>
                <a:r>
                  <a:rPr lang="en-US" sz="2800" dirty="0"/>
                  <a:t>”</a:t>
                </a:r>
              </a:p>
              <a:p>
                <a:pPr lvl="1"/>
                <a:r>
                  <a:rPr lang="en-US" sz="2400" dirty="0"/>
                  <a:t>Statements can be grouped between curly brackets:   </a:t>
                </a:r>
                <a:r>
                  <a:rPr lang="en-US" sz="2400" b="1" dirty="0">
                    <a:solidFill>
                      <a:srgbClr val="FF0000"/>
                    </a:solidFill>
                  </a:rPr>
                  <a:t>{</a:t>
                </a:r>
                <a14:m>
                  <m:oMath xmlns:m="http://schemas.openxmlformats.org/officeDocument/2006/math">
                    <m:r>
                      <a:rPr lang="en-US" sz="2400" b="1" i="1" smtClean="0">
                        <a:solidFill>
                          <a:srgbClr val="FF0000"/>
                        </a:solidFill>
                        <a:latin typeface="Cambria Math" panose="02040503050406030204" pitchFamily="18" charset="0"/>
                        <a:ea typeface="Cambria Math" panose="02040503050406030204" pitchFamily="18" charset="0"/>
                      </a:rPr>
                      <m:t>⋯</m:t>
                    </m:r>
                  </m:oMath>
                </a14:m>
                <a:r>
                  <a:rPr lang="en-US" sz="2400" b="1" dirty="0">
                    <a:solidFill>
                      <a:srgbClr val="FF0000"/>
                    </a:solidFill>
                  </a:rPr>
                  <a:t>}</a:t>
                </a:r>
              </a:p>
              <a:p>
                <a:pPr lvl="1"/>
                <a:r>
                  <a:rPr lang="en-US" sz="2400" dirty="0"/>
                  <a:t>Statements end with semi-colon:    </a:t>
                </a:r>
                <a:r>
                  <a:rPr lang="en-US" sz="2400" b="1" dirty="0">
                    <a:solidFill>
                      <a:srgbClr val="FF0000"/>
                    </a:solidFill>
                  </a:rPr>
                  <a:t>;</a:t>
                </a:r>
              </a:p>
              <a:p>
                <a:pPr lvl="1"/>
                <a:r>
                  <a:rPr lang="en-US" sz="2400" dirty="0"/>
                  <a:t>“void” means this function does not return a value</a:t>
                </a:r>
              </a:p>
              <a:p>
                <a:r>
                  <a:rPr lang="en-US" sz="2800" dirty="0"/>
                  <a:t> </a:t>
                </a:r>
                <a:r>
                  <a:rPr lang="en-US" sz="2800" dirty="0" err="1">
                    <a:solidFill>
                      <a:schemeClr val="accent6">
                        <a:lumMod val="75000"/>
                      </a:schemeClr>
                    </a:solidFill>
                  </a:rPr>
                  <a:t>pinMode</a:t>
                </a:r>
                <a:r>
                  <a:rPr lang="en-US" sz="2800" dirty="0">
                    <a:solidFill>
                      <a:srgbClr val="00B0F0"/>
                    </a:solidFill>
                  </a:rPr>
                  <a:t>(13, OUTPUT);  </a:t>
                </a:r>
                <a:endParaRPr lang="en-US" sz="2800" dirty="0">
                  <a:solidFill>
                    <a:srgbClr val="00B050"/>
                  </a:solidFill>
                </a:endParaRPr>
              </a:p>
              <a:p>
                <a:pPr lvl="1"/>
                <a:r>
                  <a:rPr lang="en-US" sz="2400" dirty="0"/>
                  <a:t>This sets pin 13 to be an </a:t>
                </a:r>
                <a:r>
                  <a:rPr lang="en-US" sz="2400" b="1" dirty="0"/>
                  <a:t>output</a:t>
                </a:r>
                <a:r>
                  <a:rPr lang="en-US" sz="2400" dirty="0"/>
                  <a:t> pin (e.g., outputs voltage to LED)</a:t>
                </a:r>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76199" y="3230545"/>
                <a:ext cx="8991600" cy="3124200"/>
              </a:xfrm>
              <a:prstGeom prst="rect">
                <a:avLst/>
              </a:prstGeom>
              <a:blipFill>
                <a:blip r:embed="rId4"/>
                <a:stretch>
                  <a:fillRect l="-1153" t="-1953" r="-475"/>
                </a:stretch>
              </a:blipFill>
            </p:spPr>
            <p:txBody>
              <a:bodyPr/>
              <a:lstStyle/>
              <a:p>
                <a:r>
                  <a:rPr lang="en-US">
                    <a:noFill/>
                  </a:rPr>
                  <a:t> </a:t>
                </a:r>
              </a:p>
            </p:txBody>
          </p:sp>
        </mc:Fallback>
      </mc:AlternateContent>
      <p:sp>
        <p:nvSpPr>
          <p:cNvPr id="2" name="TextBox 1"/>
          <p:cNvSpPr txBox="1"/>
          <p:nvPr/>
        </p:nvSpPr>
        <p:spPr>
          <a:xfrm>
            <a:off x="4833723" y="2748016"/>
            <a:ext cx="359135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a:ea typeface="+mn-ea"/>
                <a:cs typeface="+mn-cs"/>
              </a:rPr>
              <a:t>Matching curly brackets</a:t>
            </a:r>
          </a:p>
        </p:txBody>
      </p:sp>
      <p:sp>
        <p:nvSpPr>
          <p:cNvPr id="15" name="Oval 14">
            <a:extLst>
              <a:ext uri="{FF2B5EF4-FFF2-40B4-BE49-F238E27FC236}">
                <a16:creationId xmlns:a16="http://schemas.microsoft.com/office/drawing/2014/main" id="{EBD8B2BC-773E-4528-92D5-C1DB818D4A8C}"/>
              </a:ext>
            </a:extLst>
          </p:cNvPr>
          <p:cNvSpPr/>
          <p:nvPr/>
        </p:nvSpPr>
        <p:spPr>
          <a:xfrm>
            <a:off x="2237874" y="1085858"/>
            <a:ext cx="421105" cy="42096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l 16">
            <a:extLst>
              <a:ext uri="{FF2B5EF4-FFF2-40B4-BE49-F238E27FC236}">
                <a16:creationId xmlns:a16="http://schemas.microsoft.com/office/drawing/2014/main" id="{9FFBB9BC-E011-4069-B127-FB4ADBDF9A5A}"/>
              </a:ext>
            </a:extLst>
          </p:cNvPr>
          <p:cNvSpPr/>
          <p:nvPr/>
        </p:nvSpPr>
        <p:spPr>
          <a:xfrm>
            <a:off x="268637" y="2102008"/>
            <a:ext cx="421105" cy="42096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Shape 15">
            <a:extLst>
              <a:ext uri="{FF2B5EF4-FFF2-40B4-BE49-F238E27FC236}">
                <a16:creationId xmlns:a16="http://schemas.microsoft.com/office/drawing/2014/main" id="{105E611F-ACCB-4B1B-BA53-DB013CC55A29}"/>
              </a:ext>
            </a:extLst>
          </p:cNvPr>
          <p:cNvSpPr/>
          <p:nvPr/>
        </p:nvSpPr>
        <p:spPr>
          <a:xfrm>
            <a:off x="2751287" y="1467853"/>
            <a:ext cx="2145566" cy="1431758"/>
          </a:xfrm>
          <a:custGeom>
            <a:avLst/>
            <a:gdLst>
              <a:gd name="connsiteX0" fmla="*/ 1564106 w 1564106"/>
              <a:gd name="connsiteY0" fmla="*/ 1431758 h 1431758"/>
              <a:gd name="connsiteX1" fmla="*/ 0 w 1564106"/>
              <a:gd name="connsiteY1" fmla="*/ 0 h 1431758"/>
            </a:gdLst>
            <a:ahLst/>
            <a:cxnLst>
              <a:cxn ang="0">
                <a:pos x="connsiteX0" y="connsiteY0"/>
              </a:cxn>
              <a:cxn ang="0">
                <a:pos x="connsiteX1" y="connsiteY1"/>
              </a:cxn>
            </a:cxnLst>
            <a:rect l="l" t="t" r="r" b="b"/>
            <a:pathLst>
              <a:path w="1564106" h="1431758">
                <a:moveTo>
                  <a:pt x="1564106" y="1431758"/>
                </a:moveTo>
                <a:lnTo>
                  <a:pt x="0" y="0"/>
                </a:lnTo>
              </a:path>
            </a:pathLst>
          </a:custGeom>
          <a:noFill/>
          <a:ln>
            <a:solidFill>
              <a:srgbClr val="FF0000"/>
            </a:solidFill>
            <a:prstDash val="dash"/>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Freeform: Shape 18">
            <a:extLst>
              <a:ext uri="{FF2B5EF4-FFF2-40B4-BE49-F238E27FC236}">
                <a16:creationId xmlns:a16="http://schemas.microsoft.com/office/drawing/2014/main" id="{398EB4D6-D27C-494C-B8A2-3EA0BA26B8FA}"/>
              </a:ext>
            </a:extLst>
          </p:cNvPr>
          <p:cNvSpPr/>
          <p:nvPr/>
        </p:nvSpPr>
        <p:spPr>
          <a:xfrm>
            <a:off x="887363" y="2485713"/>
            <a:ext cx="3946360" cy="434762"/>
          </a:xfrm>
          <a:custGeom>
            <a:avLst/>
            <a:gdLst>
              <a:gd name="connsiteX0" fmla="*/ 1564106 w 1564106"/>
              <a:gd name="connsiteY0" fmla="*/ 1431758 h 1431758"/>
              <a:gd name="connsiteX1" fmla="*/ 0 w 1564106"/>
              <a:gd name="connsiteY1" fmla="*/ 0 h 1431758"/>
            </a:gdLst>
            <a:ahLst/>
            <a:cxnLst>
              <a:cxn ang="0">
                <a:pos x="connsiteX0" y="connsiteY0"/>
              </a:cxn>
              <a:cxn ang="0">
                <a:pos x="connsiteX1" y="connsiteY1"/>
              </a:cxn>
            </a:cxnLst>
            <a:rect l="l" t="t" r="r" b="b"/>
            <a:pathLst>
              <a:path w="1564106" h="1431758">
                <a:moveTo>
                  <a:pt x="1564106" y="1431758"/>
                </a:moveTo>
                <a:lnTo>
                  <a:pt x="0" y="0"/>
                </a:lnTo>
              </a:path>
            </a:pathLst>
          </a:custGeom>
          <a:noFill/>
          <a:ln>
            <a:solidFill>
              <a:srgbClr val="FF0000"/>
            </a:solidFill>
            <a:prstDash val="dash"/>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161091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43835" y="884739"/>
            <a:ext cx="4410690" cy="2372283"/>
          </a:xfrm>
          <a:prstGeom prst="rect">
            <a:avLst/>
          </a:prstGeom>
          <a:ln>
            <a:solidFill>
              <a:schemeClr val="accent1"/>
            </a:solidFill>
          </a:ln>
        </p:spPr>
      </p:pic>
      <p:sp>
        <p:nvSpPr>
          <p:cNvPr id="12" name="Rectangle 11"/>
          <p:cNvSpPr/>
          <p:nvPr/>
        </p:nvSpPr>
        <p:spPr>
          <a:xfrm>
            <a:off x="0" y="5894173"/>
            <a:ext cx="9143999" cy="96382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Title 9"/>
          <p:cNvSpPr>
            <a:spLocks noGrp="1"/>
          </p:cNvSpPr>
          <p:nvPr>
            <p:ph type="title"/>
          </p:nvPr>
        </p:nvSpPr>
        <p:spPr>
          <a:xfrm>
            <a:off x="457199" y="6010"/>
            <a:ext cx="8229600" cy="738520"/>
          </a:xfrm>
        </p:spPr>
        <p:txBody>
          <a:bodyPr/>
          <a:lstStyle/>
          <a:p>
            <a:r>
              <a:rPr lang="en-US" sz="4000" dirty="0">
                <a:solidFill>
                  <a:srgbClr val="00B0F0"/>
                </a:solidFill>
              </a:rPr>
              <a:t>void loop()     </a:t>
            </a:r>
            <a:r>
              <a:rPr lang="en-US" sz="4000" i="1" dirty="0"/>
              <a:t>Does Stuff</a:t>
            </a:r>
            <a:endParaRPr lang="en-US" sz="3600" i="1" dirty="0"/>
          </a:p>
        </p:txBody>
      </p:sp>
      <p:sp>
        <p:nvSpPr>
          <p:cNvPr id="3" name="Content Placeholder 2"/>
          <p:cNvSpPr>
            <a:spLocks noGrp="1"/>
          </p:cNvSpPr>
          <p:nvPr>
            <p:ph idx="4294967295"/>
          </p:nvPr>
        </p:nvSpPr>
        <p:spPr>
          <a:xfrm>
            <a:off x="0" y="3599774"/>
            <a:ext cx="8991600" cy="1943776"/>
          </a:xfrm>
          <a:prstGeom prst="rect">
            <a:avLst/>
          </a:prstGeom>
        </p:spPr>
        <p:txBody>
          <a:bodyPr>
            <a:normAutofit/>
          </a:bodyPr>
          <a:lstStyle/>
          <a:p>
            <a:r>
              <a:rPr lang="en-US" sz="2400" dirty="0" err="1">
                <a:solidFill>
                  <a:schemeClr val="accent6">
                    <a:lumMod val="75000"/>
                  </a:schemeClr>
                </a:solidFill>
              </a:rPr>
              <a:t>digitalWrite</a:t>
            </a:r>
            <a:r>
              <a:rPr lang="en-US" sz="2400" dirty="0">
                <a:solidFill>
                  <a:schemeClr val="accent6">
                    <a:lumMod val="75000"/>
                  </a:schemeClr>
                </a:solidFill>
              </a:rPr>
              <a:t>(13,HIGH);  </a:t>
            </a:r>
            <a:r>
              <a:rPr lang="en-US" sz="2400" dirty="0">
                <a:solidFill>
                  <a:srgbClr val="0070C0"/>
                </a:solidFill>
              </a:rPr>
              <a:t>//sets Pin 13 to +5V (turns on LED)</a:t>
            </a:r>
          </a:p>
          <a:p>
            <a:r>
              <a:rPr lang="en-US" sz="2400" dirty="0">
                <a:solidFill>
                  <a:schemeClr val="accent6">
                    <a:lumMod val="75000"/>
                  </a:schemeClr>
                </a:solidFill>
              </a:rPr>
              <a:t>delay(1000); 				</a:t>
            </a:r>
            <a:r>
              <a:rPr lang="en-US" sz="2400" dirty="0">
                <a:solidFill>
                  <a:srgbClr val="0070C0"/>
                </a:solidFill>
              </a:rPr>
              <a:t>//waits 1000 </a:t>
            </a:r>
            <a:r>
              <a:rPr lang="en-US" sz="2400" dirty="0" err="1">
                <a:solidFill>
                  <a:srgbClr val="0070C0"/>
                </a:solidFill>
              </a:rPr>
              <a:t>ms</a:t>
            </a:r>
            <a:r>
              <a:rPr lang="en-US" sz="2400" dirty="0">
                <a:solidFill>
                  <a:srgbClr val="0070C0"/>
                </a:solidFill>
              </a:rPr>
              <a:t>, which is 1 sec</a:t>
            </a:r>
          </a:p>
          <a:p>
            <a:r>
              <a:rPr lang="en-US" sz="2400" dirty="0" err="1">
                <a:solidFill>
                  <a:schemeClr val="accent6">
                    <a:lumMod val="75000"/>
                  </a:schemeClr>
                </a:solidFill>
              </a:rPr>
              <a:t>digitalWrite</a:t>
            </a:r>
            <a:r>
              <a:rPr lang="en-US" sz="2400" dirty="0">
                <a:solidFill>
                  <a:schemeClr val="accent6">
                    <a:lumMod val="75000"/>
                  </a:schemeClr>
                </a:solidFill>
              </a:rPr>
              <a:t>(13,LOW); 	</a:t>
            </a:r>
            <a:r>
              <a:rPr lang="en-US" sz="2400" dirty="0">
                <a:solidFill>
                  <a:srgbClr val="0070C0"/>
                </a:solidFill>
              </a:rPr>
              <a:t>//sets 13 to 0V (turns LED off)</a:t>
            </a:r>
          </a:p>
          <a:p>
            <a:r>
              <a:rPr lang="en-US" sz="2400" dirty="0">
                <a:solidFill>
                  <a:schemeClr val="accent6">
                    <a:lumMod val="75000"/>
                  </a:schemeClr>
                </a:solidFill>
              </a:rPr>
              <a:t>delay(1000);</a:t>
            </a:r>
            <a:r>
              <a:rPr lang="en-US" sz="2400" dirty="0"/>
              <a:t>  			</a:t>
            </a:r>
            <a:r>
              <a:rPr lang="en-US" sz="2400" dirty="0">
                <a:solidFill>
                  <a:srgbClr val="0070C0"/>
                </a:solidFill>
              </a:rPr>
              <a:t>//waits another second</a:t>
            </a:r>
          </a:p>
        </p:txBody>
      </p:sp>
      <p:sp>
        <p:nvSpPr>
          <p:cNvPr id="8" name="TextBox 7"/>
          <p:cNvSpPr txBox="1"/>
          <p:nvPr/>
        </p:nvSpPr>
        <p:spPr>
          <a:xfrm>
            <a:off x="6800491" y="2070881"/>
            <a:ext cx="1676400"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alibri"/>
                <a:ea typeface="+mn-ea"/>
                <a:cs typeface="+mn-cs"/>
              </a:rPr>
              <a:t>Matching curly brackets</a:t>
            </a:r>
          </a:p>
        </p:txBody>
      </p:sp>
      <p:sp>
        <p:nvSpPr>
          <p:cNvPr id="9" name="Freeform 8"/>
          <p:cNvSpPr/>
          <p:nvPr/>
        </p:nvSpPr>
        <p:spPr>
          <a:xfrm>
            <a:off x="3475551" y="884739"/>
            <a:ext cx="3328483" cy="1421831"/>
          </a:xfrm>
          <a:custGeom>
            <a:avLst/>
            <a:gdLst>
              <a:gd name="connsiteX0" fmla="*/ 4316818 w 4316818"/>
              <a:gd name="connsiteY0" fmla="*/ 326357 h 326357"/>
              <a:gd name="connsiteX1" fmla="*/ 2179674 w 4316818"/>
              <a:gd name="connsiteY1" fmla="*/ 28646 h 326357"/>
              <a:gd name="connsiteX2" fmla="*/ 0 w 4316818"/>
              <a:gd name="connsiteY2" fmla="*/ 28646 h 326357"/>
            </a:gdLst>
            <a:ahLst/>
            <a:cxnLst>
              <a:cxn ang="0">
                <a:pos x="connsiteX0" y="connsiteY0"/>
              </a:cxn>
              <a:cxn ang="0">
                <a:pos x="connsiteX1" y="connsiteY1"/>
              </a:cxn>
              <a:cxn ang="0">
                <a:pos x="connsiteX2" y="connsiteY2"/>
              </a:cxn>
            </a:cxnLst>
            <a:rect l="l" t="t" r="r" b="b"/>
            <a:pathLst>
              <a:path w="4316818" h="326357">
                <a:moveTo>
                  <a:pt x="4316818" y="326357"/>
                </a:moveTo>
                <a:cubicBezTo>
                  <a:pt x="3607981" y="202310"/>
                  <a:pt x="2899144" y="78264"/>
                  <a:pt x="2179674" y="28646"/>
                </a:cubicBezTo>
                <a:cubicBezTo>
                  <a:pt x="1460204" y="-20972"/>
                  <a:pt x="730102" y="3837"/>
                  <a:pt x="0" y="28646"/>
                </a:cubicBezTo>
              </a:path>
            </a:pathLst>
          </a:custGeom>
          <a:noFill/>
          <a:ln>
            <a:solidFill>
              <a:srgbClr val="FF0000"/>
            </a:solidFill>
            <a:prstDash val="dash"/>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0" name="Group 19"/>
          <p:cNvGrpSpPr/>
          <p:nvPr/>
        </p:nvGrpSpPr>
        <p:grpSpPr>
          <a:xfrm>
            <a:off x="499170" y="5726430"/>
            <a:ext cx="7956457" cy="1133793"/>
            <a:chOff x="499170" y="5726430"/>
            <a:chExt cx="7956457" cy="1133793"/>
          </a:xfrm>
        </p:grpSpPr>
        <p:sp>
          <p:nvSpPr>
            <p:cNvPr id="4" name="Freeform 3"/>
            <p:cNvSpPr/>
            <p:nvPr/>
          </p:nvSpPr>
          <p:spPr>
            <a:xfrm>
              <a:off x="2224082" y="5726430"/>
              <a:ext cx="4835376" cy="754380"/>
            </a:xfrm>
            <a:custGeom>
              <a:avLst/>
              <a:gdLst>
                <a:gd name="connsiteX0" fmla="*/ 0 w 4720590"/>
                <a:gd name="connsiteY0" fmla="*/ 0 h 754380"/>
                <a:gd name="connsiteX1" fmla="*/ 0 w 4720590"/>
                <a:gd name="connsiteY1" fmla="*/ 754380 h 754380"/>
                <a:gd name="connsiteX2" fmla="*/ 4720590 w 4720590"/>
                <a:gd name="connsiteY2" fmla="*/ 754380 h 754380"/>
              </a:gdLst>
              <a:ahLst/>
              <a:cxnLst>
                <a:cxn ang="0">
                  <a:pos x="connsiteX0" y="connsiteY0"/>
                </a:cxn>
                <a:cxn ang="0">
                  <a:pos x="connsiteX1" y="connsiteY1"/>
                </a:cxn>
                <a:cxn ang="0">
                  <a:pos x="connsiteX2" y="connsiteY2"/>
                </a:cxn>
              </a:cxnLst>
              <a:rect l="l" t="t" r="r" b="b"/>
              <a:pathLst>
                <a:path w="4720590" h="754380">
                  <a:moveTo>
                    <a:pt x="0" y="0"/>
                  </a:moveTo>
                  <a:lnTo>
                    <a:pt x="0" y="754380"/>
                  </a:lnTo>
                  <a:lnTo>
                    <a:pt x="4720590" y="754380"/>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5"/>
            <p:cNvSpPr/>
            <p:nvPr/>
          </p:nvSpPr>
          <p:spPr>
            <a:xfrm>
              <a:off x="2219948" y="6055468"/>
              <a:ext cx="924127" cy="428017"/>
            </a:xfrm>
            <a:custGeom>
              <a:avLst/>
              <a:gdLst>
                <a:gd name="connsiteX0" fmla="*/ 0 w 924127"/>
                <a:gd name="connsiteY0" fmla="*/ 423153 h 428017"/>
                <a:gd name="connsiteX1" fmla="*/ 0 w 924127"/>
                <a:gd name="connsiteY1" fmla="*/ 0 h 428017"/>
                <a:gd name="connsiteX2" fmla="*/ 924127 w 924127"/>
                <a:gd name="connsiteY2" fmla="*/ 0 h 428017"/>
                <a:gd name="connsiteX3" fmla="*/ 924127 w 924127"/>
                <a:gd name="connsiteY3" fmla="*/ 428017 h 428017"/>
              </a:gdLst>
              <a:ahLst/>
              <a:cxnLst>
                <a:cxn ang="0">
                  <a:pos x="connsiteX0" y="connsiteY0"/>
                </a:cxn>
                <a:cxn ang="0">
                  <a:pos x="connsiteX1" y="connsiteY1"/>
                </a:cxn>
                <a:cxn ang="0">
                  <a:pos x="connsiteX2" y="connsiteY2"/>
                </a:cxn>
                <a:cxn ang="0">
                  <a:pos x="connsiteX3" y="connsiteY3"/>
                </a:cxn>
              </a:cxnLst>
              <a:rect l="l" t="t" r="r" b="b"/>
              <a:pathLst>
                <a:path w="924127" h="428017">
                  <a:moveTo>
                    <a:pt x="0" y="423153"/>
                  </a:moveTo>
                  <a:lnTo>
                    <a:pt x="0" y="0"/>
                  </a:lnTo>
                  <a:lnTo>
                    <a:pt x="924127" y="0"/>
                  </a:lnTo>
                  <a:lnTo>
                    <a:pt x="924127" y="428017"/>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Freeform 13"/>
            <p:cNvSpPr/>
            <p:nvPr/>
          </p:nvSpPr>
          <p:spPr>
            <a:xfrm>
              <a:off x="4063337" y="6055468"/>
              <a:ext cx="924127" cy="428017"/>
            </a:xfrm>
            <a:custGeom>
              <a:avLst/>
              <a:gdLst>
                <a:gd name="connsiteX0" fmla="*/ 0 w 924127"/>
                <a:gd name="connsiteY0" fmla="*/ 423153 h 428017"/>
                <a:gd name="connsiteX1" fmla="*/ 0 w 924127"/>
                <a:gd name="connsiteY1" fmla="*/ 0 h 428017"/>
                <a:gd name="connsiteX2" fmla="*/ 924127 w 924127"/>
                <a:gd name="connsiteY2" fmla="*/ 0 h 428017"/>
                <a:gd name="connsiteX3" fmla="*/ 924127 w 924127"/>
                <a:gd name="connsiteY3" fmla="*/ 428017 h 428017"/>
              </a:gdLst>
              <a:ahLst/>
              <a:cxnLst>
                <a:cxn ang="0">
                  <a:pos x="connsiteX0" y="connsiteY0"/>
                </a:cxn>
                <a:cxn ang="0">
                  <a:pos x="connsiteX1" y="connsiteY1"/>
                </a:cxn>
                <a:cxn ang="0">
                  <a:pos x="connsiteX2" y="connsiteY2"/>
                </a:cxn>
                <a:cxn ang="0">
                  <a:pos x="connsiteX3" y="connsiteY3"/>
                </a:cxn>
              </a:cxnLst>
              <a:rect l="l" t="t" r="r" b="b"/>
              <a:pathLst>
                <a:path w="924127" h="428017">
                  <a:moveTo>
                    <a:pt x="0" y="423153"/>
                  </a:moveTo>
                  <a:lnTo>
                    <a:pt x="0" y="0"/>
                  </a:lnTo>
                  <a:lnTo>
                    <a:pt x="924127" y="0"/>
                  </a:lnTo>
                  <a:lnTo>
                    <a:pt x="924127" y="428017"/>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5"/>
            <p:cNvSpPr/>
            <p:nvPr/>
          </p:nvSpPr>
          <p:spPr>
            <a:xfrm>
              <a:off x="5910860" y="6055468"/>
              <a:ext cx="924127" cy="428017"/>
            </a:xfrm>
            <a:custGeom>
              <a:avLst/>
              <a:gdLst>
                <a:gd name="connsiteX0" fmla="*/ 0 w 924127"/>
                <a:gd name="connsiteY0" fmla="*/ 423153 h 428017"/>
                <a:gd name="connsiteX1" fmla="*/ 0 w 924127"/>
                <a:gd name="connsiteY1" fmla="*/ 0 h 428017"/>
                <a:gd name="connsiteX2" fmla="*/ 924127 w 924127"/>
                <a:gd name="connsiteY2" fmla="*/ 0 h 428017"/>
                <a:gd name="connsiteX3" fmla="*/ 924127 w 924127"/>
                <a:gd name="connsiteY3" fmla="*/ 428017 h 428017"/>
              </a:gdLst>
              <a:ahLst/>
              <a:cxnLst>
                <a:cxn ang="0">
                  <a:pos x="connsiteX0" y="connsiteY0"/>
                </a:cxn>
                <a:cxn ang="0">
                  <a:pos x="connsiteX1" y="connsiteY1"/>
                </a:cxn>
                <a:cxn ang="0">
                  <a:pos x="connsiteX2" y="connsiteY2"/>
                </a:cxn>
                <a:cxn ang="0">
                  <a:pos x="connsiteX3" y="connsiteY3"/>
                </a:cxn>
              </a:cxnLst>
              <a:rect l="l" t="t" r="r" b="b"/>
              <a:pathLst>
                <a:path w="924127" h="428017">
                  <a:moveTo>
                    <a:pt x="0" y="423153"/>
                  </a:moveTo>
                  <a:lnTo>
                    <a:pt x="0" y="0"/>
                  </a:lnTo>
                  <a:lnTo>
                    <a:pt x="924127" y="0"/>
                  </a:lnTo>
                  <a:lnTo>
                    <a:pt x="924127" y="428017"/>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p:cNvSpPr txBox="1"/>
            <p:nvPr/>
          </p:nvSpPr>
          <p:spPr>
            <a:xfrm>
              <a:off x="6459888" y="6490891"/>
              <a:ext cx="199573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Time (milliseconds)</a:t>
              </a:r>
            </a:p>
          </p:txBody>
        </p:sp>
        <p:sp>
          <p:nvSpPr>
            <p:cNvPr id="17" name="TextBox 16"/>
            <p:cNvSpPr txBox="1"/>
            <p:nvPr/>
          </p:nvSpPr>
          <p:spPr>
            <a:xfrm>
              <a:off x="1514550" y="5872086"/>
              <a:ext cx="67678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HIGH</a:t>
              </a:r>
            </a:p>
          </p:txBody>
        </p:sp>
        <p:sp>
          <p:nvSpPr>
            <p:cNvPr id="19" name="TextBox 18"/>
            <p:cNvSpPr txBox="1"/>
            <p:nvPr/>
          </p:nvSpPr>
          <p:spPr>
            <a:xfrm>
              <a:off x="1546918" y="6265964"/>
              <a:ext cx="63235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LOW</a:t>
              </a:r>
            </a:p>
          </p:txBody>
        </p:sp>
        <p:sp>
          <p:nvSpPr>
            <p:cNvPr id="18" name="TextBox 17"/>
            <p:cNvSpPr txBox="1"/>
            <p:nvPr/>
          </p:nvSpPr>
          <p:spPr>
            <a:xfrm>
              <a:off x="2081441" y="6463887"/>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21" name="TextBox 20"/>
            <p:cNvSpPr txBox="1"/>
            <p:nvPr/>
          </p:nvSpPr>
          <p:spPr>
            <a:xfrm>
              <a:off x="2774127" y="6463887"/>
              <a:ext cx="65274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1000</a:t>
              </a:r>
            </a:p>
          </p:txBody>
        </p:sp>
        <p:sp>
          <p:nvSpPr>
            <p:cNvPr id="22" name="TextBox 21"/>
            <p:cNvSpPr txBox="1"/>
            <p:nvPr/>
          </p:nvSpPr>
          <p:spPr>
            <a:xfrm>
              <a:off x="3754389" y="6463887"/>
              <a:ext cx="65274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2000</a:t>
              </a:r>
            </a:p>
          </p:txBody>
        </p:sp>
        <p:sp>
          <p:nvSpPr>
            <p:cNvPr id="23" name="TextBox 22"/>
            <p:cNvSpPr txBox="1"/>
            <p:nvPr/>
          </p:nvSpPr>
          <p:spPr>
            <a:xfrm>
              <a:off x="4709616" y="6463887"/>
              <a:ext cx="65274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3000</a:t>
              </a:r>
            </a:p>
          </p:txBody>
        </p:sp>
        <p:sp>
          <p:nvSpPr>
            <p:cNvPr id="24" name="TextBox 23"/>
            <p:cNvSpPr txBox="1"/>
            <p:nvPr/>
          </p:nvSpPr>
          <p:spPr>
            <a:xfrm>
              <a:off x="5587362" y="6463887"/>
              <a:ext cx="65274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4000</a:t>
              </a:r>
            </a:p>
          </p:txBody>
        </p:sp>
        <p:sp>
          <p:nvSpPr>
            <p:cNvPr id="25" name="TextBox 24"/>
            <p:cNvSpPr txBox="1"/>
            <p:nvPr/>
          </p:nvSpPr>
          <p:spPr>
            <a:xfrm>
              <a:off x="499170" y="6081298"/>
              <a:ext cx="764953" cy="369332"/>
            </a:xfrm>
            <a:prstGeom prst="rect">
              <a:avLst/>
            </a:prstGeom>
            <a:noFill/>
            <a:ln>
              <a:solidFill>
                <a:schemeClr val="accent1"/>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Pin 13</a:t>
              </a:r>
            </a:p>
          </p:txBody>
        </p:sp>
        <p:sp>
          <p:nvSpPr>
            <p:cNvPr id="26" name="TextBox 25"/>
            <p:cNvSpPr txBox="1"/>
            <p:nvPr/>
          </p:nvSpPr>
          <p:spPr>
            <a:xfrm>
              <a:off x="7015735" y="5819325"/>
              <a:ext cx="468398"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a:t>
              </a:r>
            </a:p>
          </p:txBody>
        </p:sp>
      </p:grpSp>
      <p:sp>
        <p:nvSpPr>
          <p:cNvPr id="13" name="Freeform: Shape 12">
            <a:extLst>
              <a:ext uri="{FF2B5EF4-FFF2-40B4-BE49-F238E27FC236}">
                <a16:creationId xmlns:a16="http://schemas.microsoft.com/office/drawing/2014/main" id="{34750221-0407-4685-AED0-9993C652CC4C}"/>
              </a:ext>
            </a:extLst>
          </p:cNvPr>
          <p:cNvSpPr/>
          <p:nvPr/>
        </p:nvSpPr>
        <p:spPr>
          <a:xfrm>
            <a:off x="1302643" y="2599966"/>
            <a:ext cx="5497848" cy="591389"/>
          </a:xfrm>
          <a:custGeom>
            <a:avLst/>
            <a:gdLst>
              <a:gd name="connsiteX0" fmla="*/ 6051884 w 6051884"/>
              <a:gd name="connsiteY0" fmla="*/ 0 h 734820"/>
              <a:gd name="connsiteX1" fmla="*/ 2839453 w 6051884"/>
              <a:gd name="connsiteY1" fmla="*/ 685800 h 734820"/>
              <a:gd name="connsiteX2" fmla="*/ 0 w 6051884"/>
              <a:gd name="connsiteY2" fmla="*/ 625642 h 734820"/>
            </a:gdLst>
            <a:ahLst/>
            <a:cxnLst>
              <a:cxn ang="0">
                <a:pos x="connsiteX0" y="connsiteY0"/>
              </a:cxn>
              <a:cxn ang="0">
                <a:pos x="connsiteX1" y="connsiteY1"/>
              </a:cxn>
              <a:cxn ang="0">
                <a:pos x="connsiteX2" y="connsiteY2"/>
              </a:cxn>
            </a:cxnLst>
            <a:rect l="l" t="t" r="r" b="b"/>
            <a:pathLst>
              <a:path w="6051884" h="734820">
                <a:moveTo>
                  <a:pt x="6051884" y="0"/>
                </a:moveTo>
                <a:cubicBezTo>
                  <a:pt x="4949992" y="290763"/>
                  <a:pt x="3848100" y="581526"/>
                  <a:pt x="2839453" y="685800"/>
                </a:cubicBezTo>
                <a:cubicBezTo>
                  <a:pt x="1830806" y="790074"/>
                  <a:pt x="915403" y="707858"/>
                  <a:pt x="0" y="625642"/>
                </a:cubicBezTo>
              </a:path>
            </a:pathLst>
          </a:custGeom>
          <a:noFill/>
          <a:ln>
            <a:solidFill>
              <a:srgbClr val="FF0000"/>
            </a:solidFill>
            <a:prstDash val="dash"/>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E96BAED6-1FE6-4FD7-BCDC-2823BE45E079}"/>
              </a:ext>
            </a:extLst>
          </p:cNvPr>
          <p:cNvSpPr/>
          <p:nvPr/>
        </p:nvSpPr>
        <p:spPr>
          <a:xfrm>
            <a:off x="2982204" y="881180"/>
            <a:ext cx="421105" cy="42096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Oval 27">
            <a:extLst>
              <a:ext uri="{FF2B5EF4-FFF2-40B4-BE49-F238E27FC236}">
                <a16:creationId xmlns:a16="http://schemas.microsoft.com/office/drawing/2014/main" id="{DCBBB3F8-CB54-40B6-BEBC-A32FB8174EE8}"/>
              </a:ext>
            </a:extLst>
          </p:cNvPr>
          <p:cNvSpPr/>
          <p:nvPr/>
        </p:nvSpPr>
        <p:spPr>
          <a:xfrm>
            <a:off x="891700" y="2800880"/>
            <a:ext cx="421105" cy="42096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816657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Meaning of: HIGH and LOW</a:t>
            </a:r>
          </a:p>
        </p:txBody>
      </p:sp>
      <p:sp>
        <p:nvSpPr>
          <p:cNvPr id="3" name="Content Placeholder 2"/>
          <p:cNvSpPr>
            <a:spLocks noGrp="1"/>
          </p:cNvSpPr>
          <p:nvPr>
            <p:ph idx="1"/>
          </p:nvPr>
        </p:nvSpPr>
        <p:spPr>
          <a:xfrm>
            <a:off x="265471" y="1349298"/>
            <a:ext cx="8622889" cy="4560848"/>
          </a:xfrm>
        </p:spPr>
        <p:txBody>
          <a:bodyPr/>
          <a:lstStyle/>
          <a:p>
            <a:r>
              <a:rPr lang="en-US" b="1" dirty="0"/>
              <a:t>LOW</a:t>
            </a:r>
            <a:r>
              <a:rPr lang="en-US" dirty="0"/>
              <a:t> means 0 volts</a:t>
            </a:r>
          </a:p>
          <a:p>
            <a:r>
              <a:rPr lang="en-US" b="1" dirty="0"/>
              <a:t>HIGH</a:t>
            </a:r>
            <a:r>
              <a:rPr lang="en-US" dirty="0"/>
              <a:t> means the maximum system voltage</a:t>
            </a:r>
          </a:p>
          <a:p>
            <a:pPr lvl="1"/>
            <a:r>
              <a:rPr lang="en-US" dirty="0"/>
              <a:t>For Arduino, HIGH = +5V (= 3.3V for Raspberry Pi)</a:t>
            </a:r>
          </a:p>
          <a:p>
            <a:r>
              <a:rPr lang="en-US" dirty="0"/>
              <a:t>The following are all equivalent:</a:t>
            </a:r>
          </a:p>
          <a:p>
            <a:pPr lvl="1"/>
            <a:r>
              <a:rPr lang="en-US" b="1" dirty="0"/>
              <a:t>HIGH</a:t>
            </a:r>
            <a:r>
              <a:rPr lang="en-US" dirty="0"/>
              <a:t> same as </a:t>
            </a:r>
            <a:r>
              <a:rPr lang="en-US" b="1" dirty="0">
                <a:solidFill>
                  <a:schemeClr val="accent6">
                    <a:lumMod val="75000"/>
                  </a:schemeClr>
                </a:solidFill>
              </a:rPr>
              <a:t>true</a:t>
            </a:r>
            <a:r>
              <a:rPr lang="en-US" dirty="0">
                <a:solidFill>
                  <a:schemeClr val="accent6">
                    <a:lumMod val="75000"/>
                  </a:schemeClr>
                </a:solidFill>
              </a:rPr>
              <a:t> </a:t>
            </a:r>
            <a:r>
              <a:rPr lang="en-US" dirty="0"/>
              <a:t>same as </a:t>
            </a:r>
            <a:r>
              <a:rPr lang="en-US" b="1" dirty="0"/>
              <a:t>1</a:t>
            </a:r>
          </a:p>
          <a:p>
            <a:pPr lvl="1"/>
            <a:r>
              <a:rPr lang="en-US" b="1" dirty="0"/>
              <a:t>LOW</a:t>
            </a:r>
            <a:r>
              <a:rPr lang="en-US" dirty="0"/>
              <a:t> same as </a:t>
            </a:r>
            <a:r>
              <a:rPr lang="en-US" b="1" dirty="0">
                <a:solidFill>
                  <a:schemeClr val="accent6">
                    <a:lumMod val="75000"/>
                  </a:schemeClr>
                </a:solidFill>
              </a:rPr>
              <a:t>false</a:t>
            </a:r>
            <a:r>
              <a:rPr lang="en-US" dirty="0">
                <a:solidFill>
                  <a:schemeClr val="accent6">
                    <a:lumMod val="75000"/>
                  </a:schemeClr>
                </a:solidFill>
              </a:rPr>
              <a:t> </a:t>
            </a:r>
            <a:r>
              <a:rPr lang="en-US" dirty="0"/>
              <a:t>same as </a:t>
            </a:r>
            <a:r>
              <a:rPr lang="en-US" b="1" dirty="0"/>
              <a:t>0</a:t>
            </a:r>
          </a:p>
        </p:txBody>
      </p:sp>
    </p:spTree>
    <p:extLst>
      <p:ext uri="{BB962C8B-B14F-4D97-AF65-F5344CB8AC3E}">
        <p14:creationId xmlns:p14="http://schemas.microsoft.com/office/powerpoint/2010/main" val="55051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BC9FA32-E208-48A4-8A83-A1A5A1699B6A}"/>
              </a:ext>
            </a:extLst>
          </p:cNvPr>
          <p:cNvSpPr>
            <a:spLocks noGrp="1"/>
          </p:cNvSpPr>
          <p:nvPr>
            <p:ph idx="1"/>
          </p:nvPr>
        </p:nvSpPr>
        <p:spPr>
          <a:solidFill>
            <a:schemeClr val="bg1">
              <a:lumMod val="95000"/>
            </a:schemeClr>
          </a:solidFill>
        </p:spPr>
        <p:txBody>
          <a:bodyPr/>
          <a:lstStyle/>
          <a:p>
            <a:r>
              <a:rPr lang="en-US" dirty="0"/>
              <a:t>Objectives</a:t>
            </a:r>
          </a:p>
          <a:p>
            <a:pPr lvl="1"/>
            <a:r>
              <a:rPr lang="en-US" dirty="0"/>
              <a:t>Write the Blink sketch</a:t>
            </a:r>
          </a:p>
          <a:p>
            <a:pPr lvl="1"/>
            <a:r>
              <a:rPr lang="en-US" dirty="0"/>
              <a:t>Upload and experiment</a:t>
            </a:r>
          </a:p>
        </p:txBody>
      </p:sp>
      <p:sp>
        <p:nvSpPr>
          <p:cNvPr id="6" name="Rectangle 5">
            <a:extLst>
              <a:ext uri="{FF2B5EF4-FFF2-40B4-BE49-F238E27FC236}">
                <a16:creationId xmlns:a16="http://schemas.microsoft.com/office/drawing/2014/main" id="{B0014D85-A312-4059-AAA8-FA73A1D96E95}"/>
              </a:ext>
            </a:extLst>
          </p:cNvPr>
          <p:cNvSpPr/>
          <p:nvPr/>
        </p:nvSpPr>
        <p:spPr>
          <a:xfrm>
            <a:off x="190706" y="92076"/>
            <a:ext cx="1854662" cy="461665"/>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pPr algn="ctr"/>
            <a:r>
              <a:rPr lang="en-US" sz="2400" b="1" dirty="0">
                <a:ln w="22225">
                  <a:solidFill>
                    <a:schemeClr val="accent2"/>
                  </a:solidFill>
                  <a:prstDash val="solid"/>
                </a:ln>
                <a:solidFill>
                  <a:schemeClr val="tx1">
                    <a:lumMod val="95000"/>
                    <a:lumOff val="5000"/>
                  </a:schemeClr>
                </a:solidFill>
              </a:rPr>
              <a:t>Hands On</a:t>
            </a:r>
          </a:p>
        </p:txBody>
      </p:sp>
    </p:spTree>
    <p:extLst>
      <p:ext uri="{BB962C8B-B14F-4D97-AF65-F5344CB8AC3E}">
        <p14:creationId xmlns:p14="http://schemas.microsoft.com/office/powerpoint/2010/main" val="913976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56618" y="22592"/>
            <a:ext cx="6730181" cy="844916"/>
          </a:xfrm>
        </p:spPr>
        <p:txBody>
          <a:bodyPr/>
          <a:lstStyle/>
          <a:p>
            <a:r>
              <a:rPr lang="en-US" dirty="0"/>
              <a:t>Start Desktop Arduino</a:t>
            </a:r>
          </a:p>
        </p:txBody>
      </p:sp>
      <p:sp>
        <p:nvSpPr>
          <p:cNvPr id="5" name="Content Placeholder 4"/>
          <p:cNvSpPr>
            <a:spLocks noGrp="1"/>
          </p:cNvSpPr>
          <p:nvPr>
            <p:ph idx="1"/>
          </p:nvPr>
        </p:nvSpPr>
        <p:spPr>
          <a:xfrm>
            <a:off x="264548" y="1066637"/>
            <a:ext cx="8771021" cy="3494212"/>
          </a:xfrm>
        </p:spPr>
        <p:txBody>
          <a:bodyPr/>
          <a:lstStyle/>
          <a:p>
            <a:r>
              <a:rPr lang="en-US" b="1" dirty="0"/>
              <a:t>Arduino</a:t>
            </a:r>
            <a:r>
              <a:rPr lang="en-US" dirty="0"/>
              <a:t> </a:t>
            </a:r>
            <a:r>
              <a:rPr lang="en-US" b="1" dirty="0"/>
              <a:t>Desktop</a:t>
            </a:r>
            <a:r>
              <a:rPr lang="en-US" dirty="0"/>
              <a:t> users:</a:t>
            </a:r>
          </a:p>
          <a:p>
            <a:r>
              <a:rPr lang="en-US" dirty="0"/>
              <a:t>Start the IDE by double clicking the Arduino desktop icon</a:t>
            </a:r>
          </a:p>
        </p:txBody>
      </p:sp>
      <p:pic>
        <p:nvPicPr>
          <p:cNvPr id="15" name="Picture 14">
            <a:extLst>
              <a:ext uri="{FF2B5EF4-FFF2-40B4-BE49-F238E27FC236}">
                <a16:creationId xmlns:a16="http://schemas.microsoft.com/office/drawing/2014/main" id="{C38F2670-865D-454C-A6CD-28D85993FA9D}"/>
              </a:ext>
            </a:extLst>
          </p:cNvPr>
          <p:cNvPicPr>
            <a:picLocks noChangeAspect="1"/>
          </p:cNvPicPr>
          <p:nvPr/>
        </p:nvPicPr>
        <p:blipFill rotWithShape="1">
          <a:blip r:embed="rId2"/>
          <a:srcRect l="32611" t="33158" r="39768" b="34278"/>
          <a:stretch/>
        </p:blipFill>
        <p:spPr>
          <a:xfrm>
            <a:off x="3593580" y="2983443"/>
            <a:ext cx="978420" cy="1121108"/>
          </a:xfrm>
          <a:prstGeom prst="rect">
            <a:avLst/>
          </a:prstGeom>
        </p:spPr>
      </p:pic>
      <p:sp>
        <p:nvSpPr>
          <p:cNvPr id="6" name="Rectangle 5">
            <a:extLst>
              <a:ext uri="{FF2B5EF4-FFF2-40B4-BE49-F238E27FC236}">
                <a16:creationId xmlns:a16="http://schemas.microsoft.com/office/drawing/2014/main" id="{A5B33439-3CD5-4F80-AF31-26B2A0D2A0A1}"/>
              </a:ext>
            </a:extLst>
          </p:cNvPr>
          <p:cNvSpPr/>
          <p:nvPr/>
        </p:nvSpPr>
        <p:spPr>
          <a:xfrm>
            <a:off x="190706" y="92076"/>
            <a:ext cx="1854662" cy="461665"/>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pPr algn="ctr"/>
            <a:r>
              <a:rPr lang="en-US" sz="2400" b="1" dirty="0">
                <a:ln w="22225">
                  <a:solidFill>
                    <a:schemeClr val="accent2"/>
                  </a:solidFill>
                  <a:prstDash val="solid"/>
                </a:ln>
                <a:solidFill>
                  <a:schemeClr val="tx1">
                    <a:lumMod val="95000"/>
                    <a:lumOff val="5000"/>
                  </a:schemeClr>
                </a:solidFill>
              </a:rPr>
              <a:t>Hands On</a:t>
            </a:r>
          </a:p>
        </p:txBody>
      </p:sp>
    </p:spTree>
    <p:extLst>
      <p:ext uri="{BB962C8B-B14F-4D97-AF65-F5344CB8AC3E}">
        <p14:creationId xmlns:p14="http://schemas.microsoft.com/office/powerpoint/2010/main" val="2712763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33DC2-A773-4531-897A-438BAAF21D54}"/>
              </a:ext>
            </a:extLst>
          </p:cNvPr>
          <p:cNvSpPr>
            <a:spLocks noGrp="1"/>
          </p:cNvSpPr>
          <p:nvPr>
            <p:ph type="title"/>
          </p:nvPr>
        </p:nvSpPr>
        <p:spPr>
          <a:xfrm>
            <a:off x="1598812" y="208735"/>
            <a:ext cx="7087988" cy="804519"/>
          </a:xfrm>
        </p:spPr>
        <p:txBody>
          <a:bodyPr/>
          <a:lstStyle/>
          <a:p>
            <a:r>
              <a:rPr lang="en-US" dirty="0"/>
              <a:t>Open a New Sketch</a:t>
            </a:r>
          </a:p>
        </p:txBody>
      </p:sp>
      <p:pic>
        <p:nvPicPr>
          <p:cNvPr id="7" name="Picture 6">
            <a:extLst>
              <a:ext uri="{FF2B5EF4-FFF2-40B4-BE49-F238E27FC236}">
                <a16:creationId xmlns:a16="http://schemas.microsoft.com/office/drawing/2014/main" id="{438F69F0-5B3B-4527-8377-171515ECE7FE}"/>
              </a:ext>
            </a:extLst>
          </p:cNvPr>
          <p:cNvPicPr>
            <a:picLocks noChangeAspect="1"/>
          </p:cNvPicPr>
          <p:nvPr/>
        </p:nvPicPr>
        <p:blipFill>
          <a:blip r:embed="rId2"/>
          <a:stretch>
            <a:fillRect/>
          </a:stretch>
        </p:blipFill>
        <p:spPr>
          <a:xfrm>
            <a:off x="3288500" y="3664617"/>
            <a:ext cx="3708611" cy="1905814"/>
          </a:xfrm>
          <a:prstGeom prst="rect">
            <a:avLst/>
          </a:prstGeom>
        </p:spPr>
      </p:pic>
      <p:sp>
        <p:nvSpPr>
          <p:cNvPr id="11" name="TextBox 10">
            <a:extLst>
              <a:ext uri="{FF2B5EF4-FFF2-40B4-BE49-F238E27FC236}">
                <a16:creationId xmlns:a16="http://schemas.microsoft.com/office/drawing/2014/main" id="{71FF5081-FFBA-46A1-9A71-95F94535923E}"/>
              </a:ext>
            </a:extLst>
          </p:cNvPr>
          <p:cNvSpPr txBox="1"/>
          <p:nvPr/>
        </p:nvSpPr>
        <p:spPr>
          <a:xfrm>
            <a:off x="3090617" y="2833839"/>
            <a:ext cx="1121013" cy="369332"/>
          </a:xfrm>
          <a:prstGeom prst="rect">
            <a:avLst/>
          </a:prstGeom>
          <a:noFill/>
        </p:spPr>
        <p:txBody>
          <a:bodyPr wrap="none" rtlCol="0">
            <a:spAutoFit/>
          </a:bodyPr>
          <a:lstStyle/>
          <a:p>
            <a:r>
              <a:rPr lang="en-US" dirty="0">
                <a:solidFill>
                  <a:srgbClr val="FF0000"/>
                </a:solidFill>
              </a:rPr>
              <a:t>Click Here</a:t>
            </a:r>
          </a:p>
        </p:txBody>
      </p:sp>
      <p:sp>
        <p:nvSpPr>
          <p:cNvPr id="12" name="Oval 11">
            <a:extLst>
              <a:ext uri="{FF2B5EF4-FFF2-40B4-BE49-F238E27FC236}">
                <a16:creationId xmlns:a16="http://schemas.microsoft.com/office/drawing/2014/main" id="{58A13618-ACF8-4B3F-923F-47BCBC433A79}"/>
              </a:ext>
            </a:extLst>
          </p:cNvPr>
          <p:cNvSpPr/>
          <p:nvPr/>
        </p:nvSpPr>
        <p:spPr>
          <a:xfrm>
            <a:off x="3171622" y="3638789"/>
            <a:ext cx="479502" cy="369332"/>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B75BAC19-0D7F-4F34-B089-CA34FE7C5DBC}"/>
              </a:ext>
            </a:extLst>
          </p:cNvPr>
          <p:cNvSpPr/>
          <p:nvPr/>
        </p:nvSpPr>
        <p:spPr>
          <a:xfrm>
            <a:off x="3300785" y="3202031"/>
            <a:ext cx="390292" cy="31100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4869154-DB87-4034-AFE9-18458BE98BD8}"/>
              </a:ext>
            </a:extLst>
          </p:cNvPr>
          <p:cNvSpPr/>
          <p:nvPr/>
        </p:nvSpPr>
        <p:spPr>
          <a:xfrm>
            <a:off x="190706" y="92076"/>
            <a:ext cx="1854662" cy="461665"/>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pPr algn="ctr"/>
            <a:r>
              <a:rPr lang="en-US" sz="2400" b="1" dirty="0">
                <a:ln w="22225">
                  <a:solidFill>
                    <a:schemeClr val="accent2"/>
                  </a:solidFill>
                  <a:prstDash val="solid"/>
                </a:ln>
                <a:solidFill>
                  <a:schemeClr val="tx1">
                    <a:lumMod val="95000"/>
                    <a:lumOff val="5000"/>
                  </a:schemeClr>
                </a:solidFill>
              </a:rPr>
              <a:t>Hands On</a:t>
            </a:r>
          </a:p>
        </p:txBody>
      </p:sp>
      <p:pic>
        <p:nvPicPr>
          <p:cNvPr id="20" name="Picture 19">
            <a:extLst>
              <a:ext uri="{FF2B5EF4-FFF2-40B4-BE49-F238E27FC236}">
                <a16:creationId xmlns:a16="http://schemas.microsoft.com/office/drawing/2014/main" id="{7848CF71-B216-43EE-B6EE-79C713A71BAC}"/>
              </a:ext>
            </a:extLst>
          </p:cNvPr>
          <p:cNvPicPr>
            <a:picLocks noChangeAspect="1"/>
          </p:cNvPicPr>
          <p:nvPr/>
        </p:nvPicPr>
        <p:blipFill rotWithShape="1">
          <a:blip r:embed="rId3"/>
          <a:srcRect l="32611" t="33158" r="39768" b="34278"/>
          <a:stretch/>
        </p:blipFill>
        <p:spPr>
          <a:xfrm>
            <a:off x="1267920" y="1451721"/>
            <a:ext cx="1663252" cy="1905814"/>
          </a:xfrm>
          <a:prstGeom prst="rect">
            <a:avLst/>
          </a:prstGeom>
          <a:ln>
            <a:solidFill>
              <a:schemeClr val="tx2">
                <a:lumMod val="60000"/>
                <a:lumOff val="40000"/>
              </a:schemeClr>
            </a:solidFill>
          </a:ln>
        </p:spPr>
      </p:pic>
    </p:spTree>
    <p:extLst>
      <p:ext uri="{BB962C8B-B14F-4D97-AF65-F5344CB8AC3E}">
        <p14:creationId xmlns:p14="http://schemas.microsoft.com/office/powerpoint/2010/main" val="401429319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15838</TotalTime>
  <Words>1604</Words>
  <Application>Microsoft Office PowerPoint</Application>
  <PresentationFormat>On-screen Show (4:3)</PresentationFormat>
  <Paragraphs>246</Paragraphs>
  <Slides>32</Slides>
  <Notes>9</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32</vt:i4>
      </vt:variant>
    </vt:vector>
  </HeadingPairs>
  <TitlesOfParts>
    <vt:vector size="42" baseType="lpstr">
      <vt:lpstr>Arial</vt:lpstr>
      <vt:lpstr>Calibri</vt:lpstr>
      <vt:lpstr>Cambria Math</vt:lpstr>
      <vt:lpstr>Open Sans</vt:lpstr>
      <vt:lpstr>Symbol</vt:lpstr>
      <vt:lpstr>Custom Design</vt:lpstr>
      <vt:lpstr>1_Custom Design</vt:lpstr>
      <vt:lpstr>2_Custom Design</vt:lpstr>
      <vt:lpstr>3_Custom Design</vt:lpstr>
      <vt:lpstr>4_Custom Design</vt:lpstr>
      <vt:lpstr>Programming the Arduino</vt:lpstr>
      <vt:lpstr>Flow Chart for All Arduino Programs</vt:lpstr>
      <vt:lpstr>Introducing…. The BLINK Sketch </vt:lpstr>
      <vt:lpstr>void setup()     Initialize Stuff</vt:lpstr>
      <vt:lpstr>void loop()     Does Stuff</vt:lpstr>
      <vt:lpstr>Meaning of: HIGH and LOW</vt:lpstr>
      <vt:lpstr>PowerPoint Presentation</vt:lpstr>
      <vt:lpstr>Start Desktop Arduino</vt:lpstr>
      <vt:lpstr>Open a New Sketch</vt:lpstr>
      <vt:lpstr>Edit Sketch to look like this:</vt:lpstr>
      <vt:lpstr>As you type: Be Careful! C++ is “Case Sensitive”</vt:lpstr>
      <vt:lpstr>Compile, Upload, and Run</vt:lpstr>
      <vt:lpstr>Circuit for BLINK</vt:lpstr>
      <vt:lpstr>Things To Try</vt:lpstr>
      <vt:lpstr>Variables</vt:lpstr>
      <vt:lpstr>Annoying Problem</vt:lpstr>
      <vt:lpstr>Solution:  use “variables”</vt:lpstr>
      <vt:lpstr>Project: Cylon (Battlestar Galactica)</vt:lpstr>
      <vt:lpstr>Cylon Circuit</vt:lpstr>
      <vt:lpstr>Circuit Diagram</vt:lpstr>
      <vt:lpstr>Circuit Hint</vt:lpstr>
      <vt:lpstr>PowerPoint Presentation</vt:lpstr>
      <vt:lpstr>Cylon “Pseudo Code”</vt:lpstr>
      <vt:lpstr>First Few Lines of Cylon</vt:lpstr>
      <vt:lpstr>Intro to Functions</vt:lpstr>
      <vt:lpstr>What Are Functions?</vt:lpstr>
      <vt:lpstr>Intro to Functions</vt:lpstr>
      <vt:lpstr>The new Cylon program using blinkit</vt:lpstr>
      <vt:lpstr>The ‘blinkit’ function</vt:lpstr>
      <vt:lpstr>Here is the Complete Sketch</vt:lpstr>
      <vt:lpstr>Try Out Different Blink Patterns</vt:lpstr>
      <vt:lpstr>Challenges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Institutional Marketing</dc:creator>
  <cp:lastModifiedBy>Matthew Pikal</cp:lastModifiedBy>
  <cp:revision>745</cp:revision>
  <cp:lastPrinted>2015-06-22T21:50:28Z</cp:lastPrinted>
  <dcterms:created xsi:type="dcterms:W3CDTF">2014-09-17T21:08:03Z</dcterms:created>
  <dcterms:modified xsi:type="dcterms:W3CDTF">2025-07-02T15:15:26Z</dcterms:modified>
</cp:coreProperties>
</file>